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4630400" cy="8229600"/>
  <p:notesSz cx="8229600" cy="14630400"/>
  <p:embeddedFontLst>
    <p:embeddedFont>
      <p:font typeface="Syne Extra Bold"/>
      <p:regular r:id="rId33"/>
    </p:embeddedFont>
    <p:embeddedFont>
      <p:font typeface="Syne"/>
      <p:regular r:id="rId34"/>
    </p:embeddedFont>
    <p:embeddedFont>
      <p:font typeface="Syne"/>
      <p:regular r:id="rId3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openxmlformats.org/officeDocument/2006/relationships/font" Target="fonts/font1.fntdata"/><Relationship Id="rId34" Type="http://schemas.openxmlformats.org/officeDocument/2006/relationships/font" Target="fonts/font2.fntdata"/><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2-1.png"/><Relationship Id="rId2" Type="http://schemas.openxmlformats.org/officeDocument/2006/relationships/image" Target="../media/image-1022-2.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3-1.png"/><Relationship Id="rId2" Type="http://schemas.openxmlformats.org/officeDocument/2006/relationships/image" Target="../media/image-1023-2.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4-1.png"/><Relationship Id="rId2" Type="http://schemas.openxmlformats.org/officeDocument/2006/relationships/image" Target="../media/image-1024-2.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5-1.png"/><Relationship Id="rId2" Type="http://schemas.openxmlformats.org/officeDocument/2006/relationships/image" Target="../media/image-1025-2.png"/><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6-1.png"/><Relationship Id="rId2" Type="http://schemas.openxmlformats.org/officeDocument/2006/relationships/image" Target="../media/image-1026-2.png"/><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7-1.png"/><Relationship Id="rId2" Type="http://schemas.openxmlformats.org/officeDocument/2006/relationships/image" Target="../media/image-1027-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8512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2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slideLayout" Target="../slideLayouts/slideLayout25.xml"/><Relationship Id="rId8"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598807" y="2185988"/>
            <a:ext cx="6747986" cy="3857625"/>
          </a:xfrm>
          <a:prstGeom prst="rect">
            <a:avLst/>
          </a:prstGeom>
        </p:spPr>
      </p:pic>
      <p:sp>
        <p:nvSpPr>
          <p:cNvPr id="4" name="Text 0"/>
          <p:cNvSpPr/>
          <p:nvPr/>
        </p:nvSpPr>
        <p:spPr>
          <a:xfrm>
            <a:off x="793790" y="3071455"/>
            <a:ext cx="5727621" cy="850583"/>
          </a:xfrm>
          <a:prstGeom prst="rect">
            <a:avLst/>
          </a:prstGeom>
          <a:noFill/>
          <a:ln/>
        </p:spPr>
        <p:txBody>
          <a:bodyPr wrap="square" lIns="0" tIns="0" rIns="0" bIns="0" rtlCol="0" anchor="t"/>
          <a:lstStyle/>
          <a:p>
            <a:pPr algn="ctr" indent="0" marL="0">
              <a:lnSpc>
                <a:spcPts val="3300"/>
              </a:lnSpc>
              <a:buNone/>
            </a:pPr>
            <a:r>
              <a:rPr lang="en-US" sz="2650" b="1" dirty="0">
                <a:solidFill>
                  <a:srgbClr val="F0F4F1"/>
                </a:solidFill>
                <a:latin typeface="Syne Extra Bold" pitchFamily="34" charset="0"/>
                <a:ea typeface="Syne Extra Bold" pitchFamily="34" charset="-122"/>
                <a:cs typeface="Syne Extra Bold" pitchFamily="34" charset="-120"/>
              </a:rPr>
              <a:t>ORAIMO SALES FORECASTING</a:t>
            </a:r>
            <a:endParaRPr lang="en-US" sz="2650" dirty="0"/>
          </a:p>
        </p:txBody>
      </p:sp>
      <p:sp>
        <p:nvSpPr>
          <p:cNvPr id="5" name="Text 1"/>
          <p:cNvSpPr/>
          <p:nvPr/>
        </p:nvSpPr>
        <p:spPr>
          <a:xfrm>
            <a:off x="793790" y="4177189"/>
            <a:ext cx="57276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2"/>
          <p:cNvSpPr/>
          <p:nvPr/>
        </p:nvSpPr>
        <p:spPr>
          <a:xfrm>
            <a:off x="793790" y="4795242"/>
            <a:ext cx="57276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By: Everything Data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065020"/>
            <a:ext cx="4919305" cy="4099441"/>
          </a:xfrm>
          <a:prstGeom prst="rect">
            <a:avLst/>
          </a:prstGeom>
        </p:spPr>
      </p:pic>
      <p:sp>
        <p:nvSpPr>
          <p:cNvPr id="4" name="Text 0"/>
          <p:cNvSpPr/>
          <p:nvPr/>
        </p:nvSpPr>
        <p:spPr>
          <a:xfrm>
            <a:off x="6280190" y="1378863"/>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Exploratory Data Analysis</a:t>
            </a:r>
            <a:endParaRPr lang="en-US" sz="3550" dirty="0"/>
          </a:p>
        </p:txBody>
      </p:sp>
      <p:pic>
        <p:nvPicPr>
          <p:cNvPr id="5" name="Image 2" descr="preencoded.png">    </p:cNvPr>
          <p:cNvPicPr>
            <a:picLocks noChangeAspect="1"/>
          </p:cNvPicPr>
          <p:nvPr/>
        </p:nvPicPr>
        <p:blipFill>
          <a:blip r:embed="rId3"/>
          <a:stretch>
            <a:fillRect/>
          </a:stretch>
        </p:blipFill>
        <p:spPr>
          <a:xfrm>
            <a:off x="6280190" y="2767965"/>
            <a:ext cx="1134070" cy="1360884"/>
          </a:xfrm>
          <a:prstGeom prst="rect">
            <a:avLst/>
          </a:prstGeom>
        </p:spPr>
      </p:pic>
      <p:sp>
        <p:nvSpPr>
          <p:cNvPr id="6" name="Text 1"/>
          <p:cNvSpPr/>
          <p:nvPr/>
        </p:nvSpPr>
        <p:spPr>
          <a:xfrm>
            <a:off x="7754422" y="2994779"/>
            <a:ext cx="3768566"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Identify Patterns</a:t>
            </a:r>
            <a:endParaRPr lang="en-US" sz="2200" dirty="0"/>
          </a:p>
        </p:txBody>
      </p:sp>
      <p:sp>
        <p:nvSpPr>
          <p:cNvPr id="7" name="Text 2"/>
          <p:cNvSpPr/>
          <p:nvPr/>
        </p:nvSpPr>
        <p:spPr>
          <a:xfrm>
            <a:off x="7754422" y="3485198"/>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Analyze sales trends and seasonality.</a:t>
            </a:r>
            <a:endParaRPr lang="en-US" sz="1750" dirty="0"/>
          </a:p>
        </p:txBody>
      </p:sp>
      <p:pic>
        <p:nvPicPr>
          <p:cNvPr id="8" name="Image 3" descr="preencoded.png">    </p:cNvPr>
          <p:cNvPicPr>
            <a:picLocks noChangeAspect="1"/>
          </p:cNvPicPr>
          <p:nvPr/>
        </p:nvPicPr>
        <p:blipFill>
          <a:blip r:embed="rId4"/>
          <a:stretch>
            <a:fillRect/>
          </a:stretch>
        </p:blipFill>
        <p:spPr>
          <a:xfrm>
            <a:off x="6280190" y="4128849"/>
            <a:ext cx="1134070" cy="1360884"/>
          </a:xfrm>
          <a:prstGeom prst="rect">
            <a:avLst/>
          </a:prstGeom>
        </p:spPr>
      </p:pic>
      <p:sp>
        <p:nvSpPr>
          <p:cNvPr id="9" name="Text 3"/>
          <p:cNvSpPr/>
          <p:nvPr/>
        </p:nvSpPr>
        <p:spPr>
          <a:xfrm>
            <a:off x="7754422" y="4355663"/>
            <a:ext cx="3380423"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Detect Outliers</a:t>
            </a:r>
            <a:endParaRPr lang="en-US" sz="2200" dirty="0"/>
          </a:p>
        </p:txBody>
      </p:sp>
      <p:sp>
        <p:nvSpPr>
          <p:cNvPr id="10" name="Text 4"/>
          <p:cNvSpPr/>
          <p:nvPr/>
        </p:nvSpPr>
        <p:spPr>
          <a:xfrm>
            <a:off x="7754422" y="4846082"/>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Recognize anomalies affecting sales figures.</a:t>
            </a:r>
            <a:endParaRPr lang="en-US" sz="1750" dirty="0"/>
          </a:p>
        </p:txBody>
      </p:sp>
      <p:pic>
        <p:nvPicPr>
          <p:cNvPr id="11" name="Image 4" descr="preencoded.png">    </p:cNvPr>
          <p:cNvPicPr>
            <a:picLocks noChangeAspect="1"/>
          </p:cNvPicPr>
          <p:nvPr/>
        </p:nvPicPr>
        <p:blipFill>
          <a:blip r:embed="rId5"/>
          <a:stretch>
            <a:fillRect/>
          </a:stretch>
        </p:blipFill>
        <p:spPr>
          <a:xfrm>
            <a:off x="6280190" y="5489734"/>
            <a:ext cx="1134070" cy="1360884"/>
          </a:xfrm>
          <a:prstGeom prst="rect">
            <a:avLst/>
          </a:prstGeom>
        </p:spPr>
      </p:pic>
      <p:sp>
        <p:nvSpPr>
          <p:cNvPr id="12" name="Text 5"/>
          <p:cNvSpPr/>
          <p:nvPr/>
        </p:nvSpPr>
        <p:spPr>
          <a:xfrm>
            <a:off x="7754422" y="5716548"/>
            <a:ext cx="3555802"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Model selection</a:t>
            </a:r>
            <a:endParaRPr lang="en-US" sz="2200" dirty="0"/>
          </a:p>
        </p:txBody>
      </p:sp>
      <p:sp>
        <p:nvSpPr>
          <p:cNvPr id="13" name="Text 6"/>
          <p:cNvSpPr/>
          <p:nvPr/>
        </p:nvSpPr>
        <p:spPr>
          <a:xfrm>
            <a:off x="7754422" y="6206966"/>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Guide  our decisions on variables for modeling.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4252913"/>
          </a:xfrm>
          <a:prstGeom prst="rect">
            <a:avLst/>
          </a:prstGeom>
        </p:spPr>
      </p:pic>
      <p:pic>
        <p:nvPicPr>
          <p:cNvPr id="3" name="Image 1" descr="preencoded.png">    </p:cNvPr>
          <p:cNvPicPr>
            <a:picLocks noChangeAspect="1"/>
          </p:cNvPicPr>
          <p:nvPr/>
        </p:nvPicPr>
        <p:blipFill>
          <a:blip r:embed="rId2"/>
          <a:stretch>
            <a:fillRect/>
          </a:stretch>
        </p:blipFill>
        <p:spPr>
          <a:xfrm>
            <a:off x="2743200" y="450056"/>
            <a:ext cx="9144000" cy="3352800"/>
          </a:xfrm>
          <a:prstGeom prst="rect">
            <a:avLst/>
          </a:prstGeom>
        </p:spPr>
      </p:pic>
      <p:sp>
        <p:nvSpPr>
          <p:cNvPr id="4" name="Text 0"/>
          <p:cNvSpPr/>
          <p:nvPr/>
        </p:nvSpPr>
        <p:spPr>
          <a:xfrm>
            <a:off x="793790" y="5538073"/>
            <a:ext cx="7622024" cy="425291"/>
          </a:xfrm>
          <a:prstGeom prst="rect">
            <a:avLst/>
          </a:prstGeom>
          <a:noFill/>
          <a:ln/>
        </p:spPr>
        <p:txBody>
          <a:bodyPr wrap="none" lIns="0" tIns="0" rIns="0" bIns="0" rtlCol="0" anchor="t"/>
          <a:lstStyle/>
          <a:p>
            <a:pPr algn="l" indent="0" marL="0">
              <a:lnSpc>
                <a:spcPts val="3300"/>
              </a:lnSpc>
              <a:buNone/>
            </a:pPr>
            <a:r>
              <a:rPr lang="en-US" sz="2650" b="1" dirty="0">
                <a:solidFill>
                  <a:srgbClr val="F0F4F1"/>
                </a:solidFill>
                <a:latin typeface="Syne Extra Bold" pitchFamily="34" charset="0"/>
                <a:ea typeface="Syne Extra Bold" pitchFamily="34" charset="-122"/>
                <a:cs typeface="Syne Extra Bold" pitchFamily="34" charset="-120"/>
              </a:rPr>
              <a:t>TOTAL DAILY SALES TREND</a:t>
            </a:r>
            <a:endParaRPr lang="en-US" sz="2650" dirty="0"/>
          </a:p>
        </p:txBody>
      </p:sp>
      <p:sp>
        <p:nvSpPr>
          <p:cNvPr id="5" name="Text 1"/>
          <p:cNvSpPr/>
          <p:nvPr/>
        </p:nvSpPr>
        <p:spPr>
          <a:xfrm>
            <a:off x="793790" y="621851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Significant daily fluctuation in sales amounts throughout the period indicate there are no seasonal/ cyclic patterns. This indicates the need for a time series model that captures irregular patterns rather than relying on cyclic trends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039892"/>
            <a:ext cx="5368885" cy="6149697"/>
          </a:xfrm>
          <a:prstGeom prst="rect">
            <a:avLst/>
          </a:prstGeom>
        </p:spPr>
      </p:pic>
      <p:sp>
        <p:nvSpPr>
          <p:cNvPr id="3" name="Text 0"/>
          <p:cNvSpPr/>
          <p:nvPr/>
        </p:nvSpPr>
        <p:spPr>
          <a:xfrm>
            <a:off x="7599521" y="2286119"/>
            <a:ext cx="6244709" cy="708660"/>
          </a:xfrm>
          <a:prstGeom prst="rect">
            <a:avLst/>
          </a:prstGeom>
          <a:noFill/>
          <a:ln/>
        </p:spPr>
        <p:txBody>
          <a:bodyPr wrap="squar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AVERAGE MONTHLY SALES</a:t>
            </a:r>
            <a:endParaRPr lang="en-US" sz="2200" dirty="0"/>
          </a:p>
        </p:txBody>
      </p:sp>
      <p:sp>
        <p:nvSpPr>
          <p:cNvPr id="4" name="Text 1"/>
          <p:cNvSpPr/>
          <p:nvPr/>
        </p:nvSpPr>
        <p:spPr>
          <a:xfrm>
            <a:off x="7599521" y="3221593"/>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Sales typically peak in March and May, likely due to seasonal demand or special events. March had the most average sales if 60,000. May had an average sales figure of 55,000. After May sales steadily decrease, hitting a low in October.</a:t>
            </a:r>
            <a:endParaRPr lang="en-US" sz="1750" dirty="0"/>
          </a:p>
        </p:txBody>
      </p:sp>
      <p:sp>
        <p:nvSpPr>
          <p:cNvPr id="5" name="Text 2"/>
          <p:cNvSpPr/>
          <p:nvPr/>
        </p:nvSpPr>
        <p:spPr>
          <a:xfrm>
            <a:off x="7599521" y="4877276"/>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These fluctuations in customer purchasing behaviors may be driven by external factors such as promotions, seasonality or product availability</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845820" y="2286000"/>
            <a:ext cx="5623560" cy="3657600"/>
          </a:xfrm>
          <a:prstGeom prst="rect">
            <a:avLst/>
          </a:prstGeom>
        </p:spPr>
      </p:pic>
      <p:sp>
        <p:nvSpPr>
          <p:cNvPr id="4" name="Text 0"/>
          <p:cNvSpPr/>
          <p:nvPr/>
        </p:nvSpPr>
        <p:spPr>
          <a:xfrm>
            <a:off x="8108990" y="2598063"/>
            <a:ext cx="5727621" cy="708660"/>
          </a:xfrm>
          <a:prstGeom prst="rect">
            <a:avLst/>
          </a:prstGeom>
          <a:noFill/>
          <a:ln/>
        </p:spPr>
        <p:txBody>
          <a:bodyPr wrap="squar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AVERAGE SALES BY DAY OF THE WEEK </a:t>
            </a:r>
            <a:endParaRPr lang="en-US" sz="2200" dirty="0"/>
          </a:p>
        </p:txBody>
      </p:sp>
      <p:sp>
        <p:nvSpPr>
          <p:cNvPr id="5" name="Text 1"/>
          <p:cNvSpPr/>
          <p:nvPr/>
        </p:nvSpPr>
        <p:spPr>
          <a:xfrm>
            <a:off x="8108990" y="3561874"/>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Sunday had the lowest sales, while Saturday has the most with more than 40,000 in revenue on Saturdays</a:t>
            </a:r>
            <a:endParaRPr lang="en-US" sz="1750" dirty="0"/>
          </a:p>
        </p:txBody>
      </p:sp>
      <p:sp>
        <p:nvSpPr>
          <p:cNvPr id="6" name="Text 2"/>
          <p:cNvSpPr/>
          <p:nvPr/>
        </p:nvSpPr>
        <p:spPr>
          <a:xfrm>
            <a:off x="8108990" y="4542830"/>
            <a:ext cx="5727621"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Midweek surges point to early week purchasing enthusiasm that may be used for focused marketing campaigns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1055370" y="2125980"/>
            <a:ext cx="5204460" cy="3977640"/>
          </a:xfrm>
          <a:prstGeom prst="rect">
            <a:avLst/>
          </a:prstGeom>
        </p:spPr>
      </p:pic>
      <p:sp>
        <p:nvSpPr>
          <p:cNvPr id="4" name="Text 0"/>
          <p:cNvSpPr/>
          <p:nvPr/>
        </p:nvSpPr>
        <p:spPr>
          <a:xfrm>
            <a:off x="8108990" y="2416612"/>
            <a:ext cx="5727621" cy="708660"/>
          </a:xfrm>
          <a:prstGeom prst="rect">
            <a:avLst/>
          </a:prstGeom>
          <a:noFill/>
          <a:ln/>
        </p:spPr>
        <p:txBody>
          <a:bodyPr wrap="squar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CORRELATION MATRIX OF NUMERIC VAIABLES</a:t>
            </a:r>
            <a:endParaRPr lang="en-US" sz="2200" dirty="0"/>
          </a:p>
        </p:txBody>
      </p:sp>
      <p:sp>
        <p:nvSpPr>
          <p:cNvPr id="5" name="Text 1"/>
          <p:cNvSpPr/>
          <p:nvPr/>
        </p:nvSpPr>
        <p:spPr>
          <a:xfrm>
            <a:off x="8108990" y="3380423"/>
            <a:ext cx="5727621" cy="1088708"/>
          </a:xfrm>
          <a:prstGeom prst="rect">
            <a:avLst/>
          </a:prstGeom>
          <a:noFill/>
          <a:ln/>
        </p:spPr>
        <p:txBody>
          <a:bodyPr wrap="square" lIns="0" tIns="0" rIns="0" bIns="0" rtlCol="0" anchor="t"/>
          <a:lstStyle/>
          <a:p>
            <a:pPr algn="l" indent="0" marL="0">
              <a:lnSpc>
                <a:spcPts val="2850"/>
              </a:lnSpc>
              <a:buNone/>
            </a:pPr>
            <a:r>
              <a:rPr lang="en-US" sz="1750" b="1" dirty="0">
                <a:solidFill>
                  <a:srgbClr val="D7E5D8"/>
                </a:solidFill>
                <a:latin typeface="Syne" pitchFamily="34" charset="0"/>
                <a:ea typeface="Syne" pitchFamily="34" charset="-122"/>
                <a:cs typeface="Syne" pitchFamily="34" charset="-120"/>
              </a:rPr>
              <a:t>Quantity and Amount</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A strong positive correlation of 0.69 indicates </a:t>
            </a:r>
            <a:pPr algn="l" indent="0" marL="0">
              <a:lnSpc>
                <a:spcPts val="2850"/>
              </a:lnSpc>
              <a:buNone/>
            </a:pPr>
            <a:r>
              <a:rPr lang="en-US" sz="1750" u="sng" dirty="0">
                <a:solidFill>
                  <a:srgbClr val="D7E5D8"/>
                </a:solidFill>
                <a:latin typeface="Syne" pitchFamily="34" charset="0"/>
                <a:ea typeface="Syne" pitchFamily="34" charset="-122"/>
                <a:cs typeface="Syne" pitchFamily="34" charset="-120"/>
              </a:rPr>
              <a:t>an increase in quantity of goods sold results in an increase in sales amount/revenue</a:t>
            </a:r>
            <a:endParaRPr lang="en-US" sz="1750" dirty="0"/>
          </a:p>
        </p:txBody>
      </p:sp>
      <p:sp>
        <p:nvSpPr>
          <p:cNvPr id="6" name="Text 2"/>
          <p:cNvSpPr/>
          <p:nvPr/>
        </p:nvSpPr>
        <p:spPr>
          <a:xfrm>
            <a:off x="8108990" y="4724281"/>
            <a:ext cx="5727621" cy="1088708"/>
          </a:xfrm>
          <a:prstGeom prst="rect">
            <a:avLst/>
          </a:prstGeom>
          <a:noFill/>
          <a:ln/>
        </p:spPr>
        <p:txBody>
          <a:bodyPr wrap="square" lIns="0" tIns="0" rIns="0" bIns="0" rtlCol="0" anchor="t"/>
          <a:lstStyle/>
          <a:p>
            <a:pPr algn="l" indent="0" marL="0">
              <a:lnSpc>
                <a:spcPts val="2850"/>
              </a:lnSpc>
              <a:buNone/>
            </a:pPr>
            <a:r>
              <a:rPr lang="en-US" sz="1750" b="1" dirty="0">
                <a:solidFill>
                  <a:srgbClr val="D7E5D8"/>
                </a:solidFill>
                <a:latin typeface="Syne" pitchFamily="34" charset="0"/>
                <a:ea typeface="Syne" pitchFamily="34" charset="-122"/>
                <a:cs typeface="Syne" pitchFamily="34" charset="-120"/>
              </a:rPr>
              <a:t>Sales Price and Amount</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A weak negative correlation of -0.01 suggests that there is virtually </a:t>
            </a:r>
            <a:pPr algn="l" indent="0" marL="0">
              <a:lnSpc>
                <a:spcPts val="2850"/>
              </a:lnSpc>
              <a:buNone/>
            </a:pPr>
            <a:r>
              <a:rPr lang="en-US" sz="1750" u="sng" dirty="0">
                <a:solidFill>
                  <a:srgbClr val="D7E5D8"/>
                </a:solidFill>
                <a:latin typeface="Syne" pitchFamily="34" charset="0"/>
                <a:ea typeface="Syne" pitchFamily="34" charset="-122"/>
                <a:cs typeface="Syne" pitchFamily="34" charset="-120"/>
              </a:rPr>
              <a:t>no relationship</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between sales price and the total amount</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4252913"/>
          </a:xfrm>
          <a:prstGeom prst="rect">
            <a:avLst/>
          </a:prstGeom>
        </p:spPr>
      </p:pic>
      <p:pic>
        <p:nvPicPr>
          <p:cNvPr id="3" name="Image 1" descr="preencoded.png">    </p:cNvPr>
          <p:cNvPicPr>
            <a:picLocks noChangeAspect="1"/>
          </p:cNvPicPr>
          <p:nvPr/>
        </p:nvPicPr>
        <p:blipFill>
          <a:blip r:embed="rId2"/>
          <a:stretch>
            <a:fillRect/>
          </a:stretch>
        </p:blipFill>
        <p:spPr>
          <a:xfrm>
            <a:off x="3840480" y="408146"/>
            <a:ext cx="6949440" cy="3436620"/>
          </a:xfrm>
          <a:prstGeom prst="rect">
            <a:avLst/>
          </a:prstGeom>
        </p:spPr>
      </p:pic>
      <p:sp>
        <p:nvSpPr>
          <p:cNvPr id="4" name="Text 0"/>
          <p:cNvSpPr/>
          <p:nvPr/>
        </p:nvSpPr>
        <p:spPr>
          <a:xfrm>
            <a:off x="793790" y="5083135"/>
            <a:ext cx="6228517"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BEST SELLING PRODUCTS</a:t>
            </a:r>
            <a:endParaRPr lang="en-US" sz="2200" dirty="0"/>
          </a:p>
        </p:txBody>
      </p:sp>
      <p:sp>
        <p:nvSpPr>
          <p:cNvPr id="5" name="Text 1"/>
          <p:cNvSpPr/>
          <p:nvPr/>
        </p:nvSpPr>
        <p:spPr>
          <a:xfrm>
            <a:off x="793790" y="569261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Charger Kits and cables are the clear revenue leaders, with a noticeable drop off in sales for subsequent products. Charger kits generate more up to 180Million in total revenue while cables and earphones each generate 100Million in total revenue.</a:t>
            </a:r>
            <a:endParaRPr lang="en-US" sz="1750" dirty="0"/>
          </a:p>
        </p:txBody>
      </p:sp>
      <p:sp>
        <p:nvSpPr>
          <p:cNvPr id="6" name="Text 2"/>
          <p:cNvSpPr/>
          <p:nvPr/>
        </p:nvSpPr>
        <p:spPr>
          <a:xfrm>
            <a:off x="793790" y="667357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Hair clippers and batteries are the lowest revenue generators with a total revenue  of at least 1Million each indicating there is a strong demand for charging accessories as compared to other products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293739"/>
            <a:ext cx="6748105" cy="3642003"/>
          </a:xfrm>
          <a:prstGeom prst="rect">
            <a:avLst/>
          </a:prstGeom>
        </p:spPr>
      </p:pic>
      <p:sp>
        <p:nvSpPr>
          <p:cNvPr id="4" name="Text 0"/>
          <p:cNvSpPr/>
          <p:nvPr/>
        </p:nvSpPr>
        <p:spPr>
          <a:xfrm>
            <a:off x="8108990" y="2103239"/>
            <a:ext cx="3799999"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SALES PER CITY</a:t>
            </a:r>
            <a:endParaRPr lang="en-US" sz="2200" dirty="0"/>
          </a:p>
        </p:txBody>
      </p:sp>
      <p:sp>
        <p:nvSpPr>
          <p:cNvPr id="5" name="Text 1"/>
          <p:cNvSpPr/>
          <p:nvPr/>
        </p:nvSpPr>
        <p:spPr>
          <a:xfrm>
            <a:off x="8108990" y="2712720"/>
            <a:ext cx="5727621"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Nairobi dominates with monthly sales peaking at Ksh7Million  in March and May —far above every other city.</a:t>
            </a:r>
            <a:endParaRPr lang="en-US" sz="1750" dirty="0"/>
          </a:p>
        </p:txBody>
      </p:sp>
      <p:sp>
        <p:nvSpPr>
          <p:cNvPr id="6" name="Text 2"/>
          <p:cNvSpPr/>
          <p:nvPr/>
        </p:nvSpPr>
        <p:spPr>
          <a:xfrm>
            <a:off x="8108990" y="4056578"/>
            <a:ext cx="5727621" cy="1451610"/>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The graph highlights strong regional differences in sales performance, with Nairobi significantly outperforming all other cities. There is a clear seasonal trend suggesting optimal windows for promotions and restocking.</a:t>
            </a:r>
            <a:endParaRPr lang="en-US" sz="1750" dirty="0"/>
          </a:p>
        </p:txBody>
      </p:sp>
      <p:sp>
        <p:nvSpPr>
          <p:cNvPr id="7" name="Text 3"/>
          <p:cNvSpPr/>
          <p:nvPr/>
        </p:nvSpPr>
        <p:spPr>
          <a:xfrm>
            <a:off x="8108990" y="5763339"/>
            <a:ext cx="57276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215872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Modelling</a:t>
            </a:r>
            <a:endParaRPr lang="en-US" sz="4450" dirty="0"/>
          </a:p>
        </p:txBody>
      </p:sp>
      <p:sp>
        <p:nvSpPr>
          <p:cNvPr id="3" name="Text 1"/>
          <p:cNvSpPr/>
          <p:nvPr/>
        </p:nvSpPr>
        <p:spPr>
          <a:xfrm>
            <a:off x="793790" y="332112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The following models were trained and tested on the dataset:</a:t>
            </a:r>
            <a:endParaRPr lang="en-US" sz="1750" dirty="0"/>
          </a:p>
        </p:txBody>
      </p:sp>
      <p:sp>
        <p:nvSpPr>
          <p:cNvPr id="4" name="Text 2"/>
          <p:cNvSpPr/>
          <p:nvPr/>
        </p:nvSpPr>
        <p:spPr>
          <a:xfrm>
            <a:off x="793790" y="3939183"/>
            <a:ext cx="13042821" cy="362903"/>
          </a:xfrm>
          <a:prstGeom prst="rect">
            <a:avLst/>
          </a:prstGeom>
          <a:noFill/>
          <a:ln/>
        </p:spPr>
        <p:txBody>
          <a:bodyPr wrap="none" lIns="0" tIns="0" rIns="0" bIns="0" rtlCol="0" anchor="t"/>
          <a:lstStyle/>
          <a:p>
            <a:pPr algn="l" lvl="2" marL="1028700" indent="-342900">
              <a:lnSpc>
                <a:spcPts val="2850"/>
              </a:lnSpc>
              <a:buSzPct val="100000"/>
              <a:buChar char="•"/>
            </a:pPr>
            <a:r>
              <a:rPr lang="en-US" sz="1750" b="1" dirty="0">
                <a:solidFill>
                  <a:srgbClr val="D7E5D8"/>
                </a:solidFill>
                <a:latin typeface="Syne" pitchFamily="34" charset="0"/>
                <a:ea typeface="Syne" pitchFamily="34" charset="-122"/>
                <a:cs typeface="Syne" pitchFamily="34" charset="-120"/>
              </a:rPr>
              <a:t>Baseline Models</a:t>
            </a:r>
            <a:pPr algn="l" lvl="2" indent="0" marL="0">
              <a:lnSpc>
                <a:spcPts val="2850"/>
              </a:lnSpc>
              <a:buNone/>
            </a:pPr>
            <a:r>
              <a:rPr lang="en-US" sz="1750" dirty="0">
                <a:solidFill>
                  <a:srgbClr val="D7E5D8"/>
                </a:solidFill>
                <a:latin typeface="Syne" pitchFamily="34" charset="0"/>
                <a:ea typeface="Syne" pitchFamily="34" charset="-122"/>
                <a:cs typeface="Syne" pitchFamily="34" charset="-120"/>
              </a:rPr>
              <a:t>: Moving Average, Simple Naïve Forecast</a:t>
            </a:r>
            <a:endParaRPr lang="en-US" sz="1750" dirty="0"/>
          </a:p>
        </p:txBody>
      </p:sp>
      <p:sp>
        <p:nvSpPr>
          <p:cNvPr id="5" name="Text 3"/>
          <p:cNvSpPr/>
          <p:nvPr/>
        </p:nvSpPr>
        <p:spPr>
          <a:xfrm>
            <a:off x="793790" y="4381381"/>
            <a:ext cx="13042821" cy="362903"/>
          </a:xfrm>
          <a:prstGeom prst="rect">
            <a:avLst/>
          </a:prstGeom>
          <a:noFill/>
          <a:ln/>
        </p:spPr>
        <p:txBody>
          <a:bodyPr wrap="none" lIns="0" tIns="0" rIns="0" bIns="0" rtlCol="0" anchor="t"/>
          <a:lstStyle/>
          <a:p>
            <a:pPr algn="l" lvl="2" marL="1028700" indent="-342900">
              <a:lnSpc>
                <a:spcPts val="2850"/>
              </a:lnSpc>
              <a:buSzPct val="100000"/>
              <a:buChar char="•"/>
            </a:pPr>
            <a:r>
              <a:rPr lang="en-US" sz="1750" b="1" dirty="0">
                <a:solidFill>
                  <a:srgbClr val="D7E5D8"/>
                </a:solidFill>
                <a:latin typeface="Syne" pitchFamily="34" charset="0"/>
                <a:ea typeface="Syne" pitchFamily="34" charset="-122"/>
                <a:cs typeface="Syne" pitchFamily="34" charset="-120"/>
              </a:rPr>
              <a:t>Classical Time Series</a:t>
            </a:r>
            <a:pPr algn="l" lvl="2" indent="0" marL="0">
              <a:lnSpc>
                <a:spcPts val="2850"/>
              </a:lnSpc>
              <a:buNone/>
            </a:pPr>
            <a:r>
              <a:rPr lang="en-US" sz="1750" dirty="0">
                <a:solidFill>
                  <a:srgbClr val="D7E5D8"/>
                </a:solidFill>
                <a:latin typeface="Syne" pitchFamily="34" charset="0"/>
                <a:ea typeface="Syne" pitchFamily="34" charset="-122"/>
                <a:cs typeface="Syne" pitchFamily="34" charset="-120"/>
              </a:rPr>
              <a:t>: SARIMA</a:t>
            </a:r>
            <a:endParaRPr lang="en-US" sz="1750" dirty="0"/>
          </a:p>
        </p:txBody>
      </p:sp>
      <p:sp>
        <p:nvSpPr>
          <p:cNvPr id="6" name="Text 4"/>
          <p:cNvSpPr/>
          <p:nvPr/>
        </p:nvSpPr>
        <p:spPr>
          <a:xfrm>
            <a:off x="793790" y="4823579"/>
            <a:ext cx="13042821" cy="362903"/>
          </a:xfrm>
          <a:prstGeom prst="rect">
            <a:avLst/>
          </a:prstGeom>
          <a:noFill/>
          <a:ln/>
        </p:spPr>
        <p:txBody>
          <a:bodyPr wrap="none" lIns="0" tIns="0" rIns="0" bIns="0" rtlCol="0" anchor="t"/>
          <a:lstStyle/>
          <a:p>
            <a:pPr algn="l" lvl="2" marL="1028700" indent="-342900">
              <a:lnSpc>
                <a:spcPts val="2850"/>
              </a:lnSpc>
              <a:buSzPct val="100000"/>
              <a:buChar char="•"/>
            </a:pPr>
            <a:r>
              <a:rPr lang="en-US" sz="1750" b="1" dirty="0">
                <a:solidFill>
                  <a:srgbClr val="D7E5D8"/>
                </a:solidFill>
                <a:latin typeface="Syne" pitchFamily="34" charset="0"/>
                <a:ea typeface="Syne" pitchFamily="34" charset="-122"/>
                <a:cs typeface="Syne" pitchFamily="34" charset="-120"/>
              </a:rPr>
              <a:t>Machine Learning</a:t>
            </a:r>
            <a:pPr algn="l" lvl="2" indent="0" marL="0">
              <a:lnSpc>
                <a:spcPts val="2850"/>
              </a:lnSpc>
              <a:buNone/>
            </a:pPr>
            <a:r>
              <a:rPr lang="en-US" sz="1750" dirty="0">
                <a:solidFill>
                  <a:srgbClr val="D7E5D8"/>
                </a:solidFill>
                <a:latin typeface="Syne" pitchFamily="34" charset="0"/>
                <a:ea typeface="Syne" pitchFamily="34" charset="-122"/>
                <a:cs typeface="Syne" pitchFamily="34" charset="-120"/>
              </a:rPr>
              <a:t>: Random Forest, XGBoost</a:t>
            </a:r>
            <a:endParaRPr lang="en-US" sz="1750" dirty="0"/>
          </a:p>
        </p:txBody>
      </p:sp>
      <p:sp>
        <p:nvSpPr>
          <p:cNvPr id="7" name="Text 5"/>
          <p:cNvSpPr/>
          <p:nvPr/>
        </p:nvSpPr>
        <p:spPr>
          <a:xfrm>
            <a:off x="793790" y="5265777"/>
            <a:ext cx="13042821" cy="362903"/>
          </a:xfrm>
          <a:prstGeom prst="rect">
            <a:avLst/>
          </a:prstGeom>
          <a:noFill/>
          <a:ln/>
        </p:spPr>
        <p:txBody>
          <a:bodyPr wrap="none" lIns="0" tIns="0" rIns="0" bIns="0" rtlCol="0" anchor="t"/>
          <a:lstStyle/>
          <a:p>
            <a:pPr algn="l" lvl="2" marL="1028700" indent="-342900">
              <a:lnSpc>
                <a:spcPts val="2850"/>
              </a:lnSpc>
              <a:buSzPct val="100000"/>
              <a:buChar char="•"/>
            </a:pPr>
            <a:r>
              <a:rPr lang="en-US" sz="1750" b="1" dirty="0">
                <a:solidFill>
                  <a:srgbClr val="D7E5D8"/>
                </a:solidFill>
                <a:latin typeface="Syne" pitchFamily="34" charset="0"/>
                <a:ea typeface="Syne" pitchFamily="34" charset="-122"/>
                <a:cs typeface="Syne" pitchFamily="34" charset="-120"/>
              </a:rPr>
              <a:t>Advanced Models</a:t>
            </a:r>
            <a:pPr algn="l" lvl="2" indent="0" marL="0">
              <a:lnSpc>
                <a:spcPts val="2850"/>
              </a:lnSpc>
              <a:buNone/>
            </a:pPr>
            <a:r>
              <a:rPr lang="en-US" sz="1750" dirty="0">
                <a:solidFill>
                  <a:srgbClr val="D7E5D8"/>
                </a:solidFill>
                <a:latin typeface="Syne" pitchFamily="34" charset="0"/>
                <a:ea typeface="Syne" pitchFamily="34" charset="-122"/>
                <a:cs typeface="Syne" pitchFamily="34" charset="-120"/>
              </a:rPr>
              <a:t>: Light GBM, Prophet</a:t>
            </a:r>
            <a:endParaRPr lang="en-US" sz="1750" dirty="0"/>
          </a:p>
        </p:txBody>
      </p:sp>
      <p:sp>
        <p:nvSpPr>
          <p:cNvPr id="8" name="Text 6"/>
          <p:cNvSpPr/>
          <p:nvPr/>
        </p:nvSpPr>
        <p:spPr>
          <a:xfrm>
            <a:off x="793790" y="5707975"/>
            <a:ext cx="13042821" cy="362903"/>
          </a:xfrm>
          <a:prstGeom prst="rect">
            <a:avLst/>
          </a:prstGeom>
          <a:noFill/>
          <a:ln/>
        </p:spPr>
        <p:txBody>
          <a:bodyPr wrap="none" lIns="0" tIns="0" rIns="0" bIns="0" rtlCol="0" anchor="t"/>
          <a:lstStyle/>
          <a:p>
            <a:pPr algn="l" lvl="2" marL="1028700" indent="-342900">
              <a:lnSpc>
                <a:spcPts val="2850"/>
              </a:lnSpc>
              <a:buSzPct val="100000"/>
              <a:buChar char="•"/>
            </a:pPr>
            <a:r>
              <a:rPr lang="en-US" sz="1750" b="1" dirty="0">
                <a:solidFill>
                  <a:srgbClr val="D7E5D8"/>
                </a:solidFill>
                <a:latin typeface="Syne" pitchFamily="34" charset="0"/>
                <a:ea typeface="Syne" pitchFamily="34" charset="-122"/>
                <a:cs typeface="Syne" pitchFamily="34" charset="-120"/>
              </a:rPr>
              <a:t>Deep  Models</a:t>
            </a:r>
            <a:pPr algn="l" lvl="2" indent="0" marL="0">
              <a:lnSpc>
                <a:spcPts val="2850"/>
              </a:lnSpc>
              <a:buNone/>
            </a:pPr>
            <a:r>
              <a:rPr lang="en-US" sz="1750" dirty="0">
                <a:solidFill>
                  <a:srgbClr val="D7E5D8"/>
                </a:solidFill>
                <a:latin typeface="Syne" pitchFamily="34" charset="0"/>
                <a:ea typeface="Syne" pitchFamily="34" charset="-122"/>
                <a:cs typeface="Syne" pitchFamily="34" charset="-120"/>
              </a:rPr>
              <a:t>: LSTM</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16456" y="2219682"/>
            <a:ext cx="5053489" cy="3790117"/>
          </a:xfrm>
          <a:prstGeom prst="rect">
            <a:avLst/>
          </a:prstGeom>
        </p:spPr>
      </p:pic>
      <p:sp>
        <p:nvSpPr>
          <p:cNvPr id="4" name="Text 0"/>
          <p:cNvSpPr/>
          <p:nvPr/>
        </p:nvSpPr>
        <p:spPr>
          <a:xfrm>
            <a:off x="6092547" y="609838"/>
            <a:ext cx="6002774" cy="541258"/>
          </a:xfrm>
          <a:prstGeom prst="rect">
            <a:avLst/>
          </a:prstGeom>
          <a:noFill/>
          <a:ln/>
        </p:spPr>
        <p:txBody>
          <a:bodyPr wrap="none" lIns="0" tIns="0" rIns="0" bIns="0" rtlCol="0" anchor="t"/>
          <a:lstStyle/>
          <a:p>
            <a:pPr algn="l" indent="0" marL="0">
              <a:lnSpc>
                <a:spcPts val="4250"/>
              </a:lnSpc>
              <a:buNone/>
            </a:pPr>
            <a:r>
              <a:rPr lang="en-US" sz="3400" b="1" dirty="0">
                <a:solidFill>
                  <a:srgbClr val="F0F4F1"/>
                </a:solidFill>
                <a:latin typeface="Syne Extra Bold" pitchFamily="34" charset="0"/>
                <a:ea typeface="Syne Extra Bold" pitchFamily="34" charset="-122"/>
                <a:cs typeface="Syne Extra Bold" pitchFamily="34" charset="-120"/>
              </a:rPr>
              <a:t>Model Evaluation</a:t>
            </a:r>
            <a:endParaRPr lang="en-US" sz="3400" dirty="0"/>
          </a:p>
        </p:txBody>
      </p:sp>
      <p:sp>
        <p:nvSpPr>
          <p:cNvPr id="5" name="Shape 1"/>
          <p:cNvSpPr/>
          <p:nvPr/>
        </p:nvSpPr>
        <p:spPr>
          <a:xfrm>
            <a:off x="6092547" y="1410891"/>
            <a:ext cx="7931706" cy="4515803"/>
          </a:xfrm>
          <a:prstGeom prst="roundRect">
            <a:avLst>
              <a:gd name="adj" fmla="val 1611"/>
            </a:avLst>
          </a:prstGeom>
          <a:noFill/>
          <a:ln w="7620">
            <a:solidFill>
              <a:srgbClr val="FFFFFF">
                <a:alpha val="24000"/>
              </a:srgbClr>
            </a:solidFill>
            <a:prstDash val="solid"/>
          </a:ln>
        </p:spPr>
      </p:sp>
      <p:sp>
        <p:nvSpPr>
          <p:cNvPr id="6" name="Shape 2"/>
          <p:cNvSpPr/>
          <p:nvPr/>
        </p:nvSpPr>
        <p:spPr>
          <a:xfrm>
            <a:off x="6100167" y="1418511"/>
            <a:ext cx="7916466" cy="500063"/>
          </a:xfrm>
          <a:prstGeom prst="rect">
            <a:avLst/>
          </a:prstGeom>
          <a:solidFill>
            <a:srgbClr val="FFFFFF">
              <a:alpha val="4000"/>
            </a:srgbClr>
          </a:solidFill>
          <a:ln/>
        </p:spPr>
      </p:sp>
      <p:sp>
        <p:nvSpPr>
          <p:cNvPr id="7" name="Text 3"/>
          <p:cNvSpPr/>
          <p:nvPr/>
        </p:nvSpPr>
        <p:spPr>
          <a:xfrm>
            <a:off x="6273403" y="1529953"/>
            <a:ext cx="240875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 </a:t>
            </a:r>
            <a:pPr algn="l" indent="0" marL="0">
              <a:lnSpc>
                <a:spcPts val="2150"/>
              </a:lnSpc>
              <a:buNone/>
            </a:pPr>
            <a:r>
              <a:rPr lang="en-US" sz="1350" b="1" dirty="0">
                <a:solidFill>
                  <a:srgbClr val="D7E5D8"/>
                </a:solidFill>
                <a:latin typeface="Syne" pitchFamily="34" charset="0"/>
                <a:ea typeface="Syne" pitchFamily="34" charset="-122"/>
                <a:cs typeface="Syne" pitchFamily="34" charset="-120"/>
              </a:rPr>
              <a:t>MODEL</a:t>
            </a:r>
            <a:endParaRPr lang="en-US" sz="1350" dirty="0"/>
          </a:p>
        </p:txBody>
      </p:sp>
      <p:sp>
        <p:nvSpPr>
          <p:cNvPr id="8" name="Text 4"/>
          <p:cNvSpPr/>
          <p:nvPr/>
        </p:nvSpPr>
        <p:spPr>
          <a:xfrm>
            <a:off x="9036010" y="1529953"/>
            <a:ext cx="1941909" cy="277178"/>
          </a:xfrm>
          <a:prstGeom prst="rect">
            <a:avLst/>
          </a:prstGeom>
          <a:noFill/>
          <a:ln/>
        </p:spPr>
        <p:txBody>
          <a:bodyPr wrap="none" lIns="0" tIns="0" rIns="0" bIns="0" rtlCol="0" anchor="t"/>
          <a:lstStyle/>
          <a:p>
            <a:pPr algn="l" indent="0" marL="0">
              <a:lnSpc>
                <a:spcPts val="2150"/>
              </a:lnSpc>
              <a:buNone/>
            </a:pPr>
            <a:r>
              <a:rPr lang="en-US" sz="1350" b="1" dirty="0">
                <a:solidFill>
                  <a:srgbClr val="D7E5D8"/>
                </a:solidFill>
                <a:latin typeface="Syne" pitchFamily="34" charset="0"/>
                <a:ea typeface="Syne" pitchFamily="34" charset="-122"/>
                <a:cs typeface="Syne" pitchFamily="34" charset="-120"/>
              </a:rPr>
              <a:t>MAE (ksh)</a:t>
            </a:r>
            <a:endParaRPr lang="en-US" sz="1350" dirty="0"/>
          </a:p>
        </p:txBody>
      </p:sp>
      <p:sp>
        <p:nvSpPr>
          <p:cNvPr id="9" name="Text 5"/>
          <p:cNvSpPr/>
          <p:nvPr/>
        </p:nvSpPr>
        <p:spPr>
          <a:xfrm>
            <a:off x="11331773" y="1529953"/>
            <a:ext cx="2511743" cy="277178"/>
          </a:xfrm>
          <a:prstGeom prst="rect">
            <a:avLst/>
          </a:prstGeom>
          <a:noFill/>
          <a:ln/>
        </p:spPr>
        <p:txBody>
          <a:bodyPr wrap="none" lIns="0" tIns="0" rIns="0" bIns="0" rtlCol="0" anchor="t"/>
          <a:lstStyle/>
          <a:p>
            <a:pPr algn="l" indent="0" marL="0">
              <a:lnSpc>
                <a:spcPts val="2150"/>
              </a:lnSpc>
              <a:buNone/>
            </a:pPr>
            <a:r>
              <a:rPr lang="en-US" sz="1350" b="1" dirty="0">
                <a:solidFill>
                  <a:srgbClr val="D7E5D8"/>
                </a:solidFill>
                <a:latin typeface="Syne" pitchFamily="34" charset="0"/>
                <a:ea typeface="Syne" pitchFamily="34" charset="-122"/>
                <a:cs typeface="Syne" pitchFamily="34" charset="-120"/>
              </a:rPr>
              <a:t>RMSE (ksh)</a:t>
            </a:r>
            <a:endParaRPr lang="en-US" sz="1350" dirty="0"/>
          </a:p>
        </p:txBody>
      </p:sp>
      <p:sp>
        <p:nvSpPr>
          <p:cNvPr id="10" name="Shape 6"/>
          <p:cNvSpPr/>
          <p:nvPr/>
        </p:nvSpPr>
        <p:spPr>
          <a:xfrm>
            <a:off x="6100167" y="1918573"/>
            <a:ext cx="7916466" cy="500063"/>
          </a:xfrm>
          <a:prstGeom prst="rect">
            <a:avLst/>
          </a:prstGeom>
          <a:solidFill>
            <a:srgbClr val="000000">
              <a:alpha val="4000"/>
            </a:srgbClr>
          </a:solidFill>
          <a:ln/>
        </p:spPr>
      </p:sp>
      <p:sp>
        <p:nvSpPr>
          <p:cNvPr id="11" name="Text 7"/>
          <p:cNvSpPr/>
          <p:nvPr/>
        </p:nvSpPr>
        <p:spPr>
          <a:xfrm>
            <a:off x="6273403" y="2030016"/>
            <a:ext cx="240875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Random Forest</a:t>
            </a:r>
            <a:endParaRPr lang="en-US" sz="1350" dirty="0"/>
          </a:p>
        </p:txBody>
      </p:sp>
      <p:sp>
        <p:nvSpPr>
          <p:cNvPr id="12" name="Text 8"/>
          <p:cNvSpPr/>
          <p:nvPr/>
        </p:nvSpPr>
        <p:spPr>
          <a:xfrm>
            <a:off x="9036010" y="2030016"/>
            <a:ext cx="1941909"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556,230</a:t>
            </a:r>
            <a:endParaRPr lang="en-US" sz="1350" dirty="0"/>
          </a:p>
        </p:txBody>
      </p:sp>
      <p:sp>
        <p:nvSpPr>
          <p:cNvPr id="13" name="Text 9"/>
          <p:cNvSpPr/>
          <p:nvPr/>
        </p:nvSpPr>
        <p:spPr>
          <a:xfrm>
            <a:off x="11331773" y="2030016"/>
            <a:ext cx="251174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821,709</a:t>
            </a:r>
            <a:endParaRPr lang="en-US" sz="1350" dirty="0"/>
          </a:p>
        </p:txBody>
      </p:sp>
      <p:sp>
        <p:nvSpPr>
          <p:cNvPr id="14" name="Shape 10"/>
          <p:cNvSpPr/>
          <p:nvPr/>
        </p:nvSpPr>
        <p:spPr>
          <a:xfrm>
            <a:off x="6100167" y="2418636"/>
            <a:ext cx="7916466" cy="500063"/>
          </a:xfrm>
          <a:prstGeom prst="rect">
            <a:avLst/>
          </a:prstGeom>
          <a:solidFill>
            <a:srgbClr val="FFFFFF">
              <a:alpha val="4000"/>
            </a:srgbClr>
          </a:solidFill>
          <a:ln/>
        </p:spPr>
      </p:sp>
      <p:sp>
        <p:nvSpPr>
          <p:cNvPr id="15" name="Text 11"/>
          <p:cNvSpPr/>
          <p:nvPr/>
        </p:nvSpPr>
        <p:spPr>
          <a:xfrm>
            <a:off x="6273403" y="2530078"/>
            <a:ext cx="240875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LightGBM</a:t>
            </a:r>
            <a:endParaRPr lang="en-US" sz="1350" dirty="0"/>
          </a:p>
        </p:txBody>
      </p:sp>
      <p:sp>
        <p:nvSpPr>
          <p:cNvPr id="16" name="Text 12"/>
          <p:cNvSpPr/>
          <p:nvPr/>
        </p:nvSpPr>
        <p:spPr>
          <a:xfrm>
            <a:off x="9036010" y="2530078"/>
            <a:ext cx="1941909"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702,432</a:t>
            </a:r>
            <a:endParaRPr lang="en-US" sz="1350" dirty="0"/>
          </a:p>
        </p:txBody>
      </p:sp>
      <p:sp>
        <p:nvSpPr>
          <p:cNvPr id="17" name="Text 13"/>
          <p:cNvSpPr/>
          <p:nvPr/>
        </p:nvSpPr>
        <p:spPr>
          <a:xfrm>
            <a:off x="11331773" y="2530078"/>
            <a:ext cx="251174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887,816</a:t>
            </a:r>
            <a:endParaRPr lang="en-US" sz="1350" dirty="0"/>
          </a:p>
        </p:txBody>
      </p:sp>
      <p:sp>
        <p:nvSpPr>
          <p:cNvPr id="18" name="Shape 14"/>
          <p:cNvSpPr/>
          <p:nvPr/>
        </p:nvSpPr>
        <p:spPr>
          <a:xfrm>
            <a:off x="6100167" y="2918698"/>
            <a:ext cx="7916466" cy="500063"/>
          </a:xfrm>
          <a:prstGeom prst="rect">
            <a:avLst/>
          </a:prstGeom>
          <a:solidFill>
            <a:srgbClr val="000000">
              <a:alpha val="4000"/>
            </a:srgbClr>
          </a:solidFill>
          <a:ln/>
        </p:spPr>
      </p:sp>
      <p:sp>
        <p:nvSpPr>
          <p:cNvPr id="19" name="Text 15"/>
          <p:cNvSpPr/>
          <p:nvPr/>
        </p:nvSpPr>
        <p:spPr>
          <a:xfrm>
            <a:off x="6273403" y="3030141"/>
            <a:ext cx="240875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XGBoost</a:t>
            </a:r>
            <a:endParaRPr lang="en-US" sz="1350" dirty="0"/>
          </a:p>
        </p:txBody>
      </p:sp>
      <p:sp>
        <p:nvSpPr>
          <p:cNvPr id="20" name="Text 16"/>
          <p:cNvSpPr/>
          <p:nvPr/>
        </p:nvSpPr>
        <p:spPr>
          <a:xfrm>
            <a:off x="9036010" y="3030141"/>
            <a:ext cx="1941909"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768,637</a:t>
            </a:r>
            <a:endParaRPr lang="en-US" sz="1350" dirty="0"/>
          </a:p>
        </p:txBody>
      </p:sp>
      <p:sp>
        <p:nvSpPr>
          <p:cNvPr id="21" name="Text 17"/>
          <p:cNvSpPr/>
          <p:nvPr/>
        </p:nvSpPr>
        <p:spPr>
          <a:xfrm>
            <a:off x="11331773" y="3030141"/>
            <a:ext cx="251174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1,058,715</a:t>
            </a:r>
            <a:endParaRPr lang="en-US" sz="1350" dirty="0"/>
          </a:p>
        </p:txBody>
      </p:sp>
      <p:sp>
        <p:nvSpPr>
          <p:cNvPr id="22" name="Shape 18"/>
          <p:cNvSpPr/>
          <p:nvPr/>
        </p:nvSpPr>
        <p:spPr>
          <a:xfrm>
            <a:off x="6100167" y="3418761"/>
            <a:ext cx="7916466" cy="500063"/>
          </a:xfrm>
          <a:prstGeom prst="rect">
            <a:avLst/>
          </a:prstGeom>
          <a:solidFill>
            <a:srgbClr val="FFFFFF">
              <a:alpha val="4000"/>
            </a:srgbClr>
          </a:solidFill>
          <a:ln/>
        </p:spPr>
      </p:sp>
      <p:sp>
        <p:nvSpPr>
          <p:cNvPr id="23" name="Text 19"/>
          <p:cNvSpPr/>
          <p:nvPr/>
        </p:nvSpPr>
        <p:spPr>
          <a:xfrm>
            <a:off x="6273403" y="3530203"/>
            <a:ext cx="240875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Naive Baseline</a:t>
            </a:r>
            <a:endParaRPr lang="en-US" sz="1350" dirty="0"/>
          </a:p>
        </p:txBody>
      </p:sp>
      <p:sp>
        <p:nvSpPr>
          <p:cNvPr id="24" name="Text 20"/>
          <p:cNvSpPr/>
          <p:nvPr/>
        </p:nvSpPr>
        <p:spPr>
          <a:xfrm>
            <a:off x="9036010" y="3530203"/>
            <a:ext cx="1941909"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1,400,624</a:t>
            </a:r>
            <a:endParaRPr lang="en-US" sz="1350" dirty="0"/>
          </a:p>
        </p:txBody>
      </p:sp>
      <p:sp>
        <p:nvSpPr>
          <p:cNvPr id="25" name="Text 21"/>
          <p:cNvSpPr/>
          <p:nvPr/>
        </p:nvSpPr>
        <p:spPr>
          <a:xfrm>
            <a:off x="11331773" y="3530203"/>
            <a:ext cx="251174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1,626,283</a:t>
            </a:r>
            <a:endParaRPr lang="en-US" sz="1350" dirty="0"/>
          </a:p>
        </p:txBody>
      </p:sp>
      <p:sp>
        <p:nvSpPr>
          <p:cNvPr id="26" name="Shape 22"/>
          <p:cNvSpPr/>
          <p:nvPr/>
        </p:nvSpPr>
        <p:spPr>
          <a:xfrm>
            <a:off x="6100167" y="3918823"/>
            <a:ext cx="7916466" cy="500063"/>
          </a:xfrm>
          <a:prstGeom prst="rect">
            <a:avLst/>
          </a:prstGeom>
          <a:solidFill>
            <a:srgbClr val="000000">
              <a:alpha val="4000"/>
            </a:srgbClr>
          </a:solidFill>
          <a:ln/>
        </p:spPr>
      </p:sp>
      <p:sp>
        <p:nvSpPr>
          <p:cNvPr id="27" name="Text 23"/>
          <p:cNvSpPr/>
          <p:nvPr/>
        </p:nvSpPr>
        <p:spPr>
          <a:xfrm>
            <a:off x="6273403" y="4030266"/>
            <a:ext cx="240875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Moving Average</a:t>
            </a:r>
            <a:endParaRPr lang="en-US" sz="1350" dirty="0"/>
          </a:p>
        </p:txBody>
      </p:sp>
      <p:sp>
        <p:nvSpPr>
          <p:cNvPr id="28" name="Text 24"/>
          <p:cNvSpPr/>
          <p:nvPr/>
        </p:nvSpPr>
        <p:spPr>
          <a:xfrm>
            <a:off x="9036010" y="4030266"/>
            <a:ext cx="1941909"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2,116,034</a:t>
            </a:r>
            <a:endParaRPr lang="en-US" sz="1350" dirty="0"/>
          </a:p>
        </p:txBody>
      </p:sp>
      <p:sp>
        <p:nvSpPr>
          <p:cNvPr id="29" name="Text 25"/>
          <p:cNvSpPr/>
          <p:nvPr/>
        </p:nvSpPr>
        <p:spPr>
          <a:xfrm>
            <a:off x="11331773" y="4030266"/>
            <a:ext cx="251174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2,330,971</a:t>
            </a:r>
            <a:endParaRPr lang="en-US" sz="1350" dirty="0"/>
          </a:p>
        </p:txBody>
      </p:sp>
      <p:sp>
        <p:nvSpPr>
          <p:cNvPr id="30" name="Shape 26"/>
          <p:cNvSpPr/>
          <p:nvPr/>
        </p:nvSpPr>
        <p:spPr>
          <a:xfrm>
            <a:off x="6100167" y="4418886"/>
            <a:ext cx="7916466" cy="500063"/>
          </a:xfrm>
          <a:prstGeom prst="rect">
            <a:avLst/>
          </a:prstGeom>
          <a:solidFill>
            <a:srgbClr val="FFFFFF">
              <a:alpha val="4000"/>
            </a:srgbClr>
          </a:solidFill>
          <a:ln/>
        </p:spPr>
      </p:sp>
      <p:sp>
        <p:nvSpPr>
          <p:cNvPr id="31" name="Text 27"/>
          <p:cNvSpPr/>
          <p:nvPr/>
        </p:nvSpPr>
        <p:spPr>
          <a:xfrm>
            <a:off x="6273403" y="4530328"/>
            <a:ext cx="240875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LSTM</a:t>
            </a:r>
            <a:endParaRPr lang="en-US" sz="1350" dirty="0"/>
          </a:p>
        </p:txBody>
      </p:sp>
      <p:sp>
        <p:nvSpPr>
          <p:cNvPr id="32" name="Text 28"/>
          <p:cNvSpPr/>
          <p:nvPr/>
        </p:nvSpPr>
        <p:spPr>
          <a:xfrm>
            <a:off x="9036010" y="4530328"/>
            <a:ext cx="1941909"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2,140,613</a:t>
            </a:r>
            <a:endParaRPr lang="en-US" sz="1350" dirty="0"/>
          </a:p>
        </p:txBody>
      </p:sp>
      <p:sp>
        <p:nvSpPr>
          <p:cNvPr id="33" name="Text 29"/>
          <p:cNvSpPr/>
          <p:nvPr/>
        </p:nvSpPr>
        <p:spPr>
          <a:xfrm>
            <a:off x="11331773" y="4530328"/>
            <a:ext cx="251174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2,172,117</a:t>
            </a:r>
            <a:endParaRPr lang="en-US" sz="1350" dirty="0"/>
          </a:p>
        </p:txBody>
      </p:sp>
      <p:sp>
        <p:nvSpPr>
          <p:cNvPr id="34" name="Shape 30"/>
          <p:cNvSpPr/>
          <p:nvPr/>
        </p:nvSpPr>
        <p:spPr>
          <a:xfrm>
            <a:off x="6100167" y="4918948"/>
            <a:ext cx="7916466" cy="500063"/>
          </a:xfrm>
          <a:prstGeom prst="rect">
            <a:avLst/>
          </a:prstGeom>
          <a:solidFill>
            <a:srgbClr val="000000">
              <a:alpha val="4000"/>
            </a:srgbClr>
          </a:solidFill>
          <a:ln/>
        </p:spPr>
      </p:sp>
      <p:sp>
        <p:nvSpPr>
          <p:cNvPr id="35" name="Text 31"/>
          <p:cNvSpPr/>
          <p:nvPr/>
        </p:nvSpPr>
        <p:spPr>
          <a:xfrm>
            <a:off x="6273403" y="5030391"/>
            <a:ext cx="240875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Prophet</a:t>
            </a:r>
            <a:endParaRPr lang="en-US" sz="1350" dirty="0"/>
          </a:p>
        </p:txBody>
      </p:sp>
      <p:sp>
        <p:nvSpPr>
          <p:cNvPr id="36" name="Text 32"/>
          <p:cNvSpPr/>
          <p:nvPr/>
        </p:nvSpPr>
        <p:spPr>
          <a:xfrm>
            <a:off x="9036010" y="5030391"/>
            <a:ext cx="1941909"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2,166,699</a:t>
            </a:r>
            <a:endParaRPr lang="en-US" sz="1350" dirty="0"/>
          </a:p>
        </p:txBody>
      </p:sp>
      <p:sp>
        <p:nvSpPr>
          <p:cNvPr id="37" name="Text 33"/>
          <p:cNvSpPr/>
          <p:nvPr/>
        </p:nvSpPr>
        <p:spPr>
          <a:xfrm>
            <a:off x="11331773" y="5030391"/>
            <a:ext cx="251174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2,740,919</a:t>
            </a:r>
            <a:endParaRPr lang="en-US" sz="1350" dirty="0"/>
          </a:p>
        </p:txBody>
      </p:sp>
      <p:sp>
        <p:nvSpPr>
          <p:cNvPr id="38" name="Shape 34"/>
          <p:cNvSpPr/>
          <p:nvPr/>
        </p:nvSpPr>
        <p:spPr>
          <a:xfrm>
            <a:off x="6100167" y="5419011"/>
            <a:ext cx="7916466" cy="500063"/>
          </a:xfrm>
          <a:prstGeom prst="rect">
            <a:avLst/>
          </a:prstGeom>
          <a:solidFill>
            <a:srgbClr val="FFFFFF">
              <a:alpha val="4000"/>
            </a:srgbClr>
          </a:solidFill>
          <a:ln/>
        </p:spPr>
      </p:sp>
      <p:sp>
        <p:nvSpPr>
          <p:cNvPr id="39" name="Text 35"/>
          <p:cNvSpPr/>
          <p:nvPr/>
        </p:nvSpPr>
        <p:spPr>
          <a:xfrm>
            <a:off x="6273403" y="5530453"/>
            <a:ext cx="240875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SARIMA</a:t>
            </a:r>
            <a:endParaRPr lang="en-US" sz="1350" dirty="0"/>
          </a:p>
        </p:txBody>
      </p:sp>
      <p:sp>
        <p:nvSpPr>
          <p:cNvPr id="40" name="Text 36"/>
          <p:cNvSpPr/>
          <p:nvPr/>
        </p:nvSpPr>
        <p:spPr>
          <a:xfrm>
            <a:off x="9036010" y="5530453"/>
            <a:ext cx="1941909"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2,292,082</a:t>
            </a:r>
            <a:endParaRPr lang="en-US" sz="1350" dirty="0"/>
          </a:p>
        </p:txBody>
      </p:sp>
      <p:sp>
        <p:nvSpPr>
          <p:cNvPr id="41" name="Text 37"/>
          <p:cNvSpPr/>
          <p:nvPr/>
        </p:nvSpPr>
        <p:spPr>
          <a:xfrm>
            <a:off x="11331773" y="5530453"/>
            <a:ext cx="2511743"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2,996,742</a:t>
            </a:r>
            <a:endParaRPr lang="en-US" sz="1350" dirty="0"/>
          </a:p>
        </p:txBody>
      </p:sp>
      <p:sp>
        <p:nvSpPr>
          <p:cNvPr id="42" name="Text 38"/>
          <p:cNvSpPr/>
          <p:nvPr/>
        </p:nvSpPr>
        <p:spPr>
          <a:xfrm>
            <a:off x="6092547" y="6121479"/>
            <a:ext cx="7931706"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The best performing models were Random Forest and XGBoost. </a:t>
            </a:r>
            <a:endParaRPr lang="en-US" sz="1350" dirty="0"/>
          </a:p>
        </p:txBody>
      </p:sp>
      <p:sp>
        <p:nvSpPr>
          <p:cNvPr id="43" name="Text 39"/>
          <p:cNvSpPr/>
          <p:nvPr/>
        </p:nvSpPr>
        <p:spPr>
          <a:xfrm>
            <a:off x="6092547" y="6593443"/>
            <a:ext cx="7931706" cy="554355"/>
          </a:xfrm>
          <a:prstGeom prst="rect">
            <a:avLst/>
          </a:prstGeom>
          <a:noFill/>
          <a:ln/>
        </p:spPr>
        <p:txBody>
          <a:bodyPr wrap="squar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They captured complex patterns more effectively than models that relied on assumptions of seasonality or trends such as SARIMA</a:t>
            </a:r>
            <a:endParaRPr lang="en-US" sz="1350" dirty="0"/>
          </a:p>
        </p:txBody>
      </p:sp>
      <p:sp>
        <p:nvSpPr>
          <p:cNvPr id="44" name="Text 40"/>
          <p:cNvSpPr/>
          <p:nvPr/>
        </p:nvSpPr>
        <p:spPr>
          <a:xfrm>
            <a:off x="6092547" y="7342584"/>
            <a:ext cx="7931706" cy="277178"/>
          </a:xfrm>
          <a:prstGeom prst="rect">
            <a:avLst/>
          </a:prstGeom>
          <a:noFill/>
          <a:ln/>
        </p:spPr>
        <p:txBody>
          <a:bodyPr wrap="non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Lag features and rolling statistics allowed the Tree based models  to learn patterns more effectively</a:t>
            </a:r>
            <a:endParaRPr lang="en-US" sz="13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905726"/>
          </a:xfrm>
          <a:prstGeom prst="rect">
            <a:avLst/>
          </a:prstGeom>
        </p:spPr>
      </p:pic>
      <p:pic>
        <p:nvPicPr>
          <p:cNvPr id="3" name="Image 1" descr="preencoded.png">    </p:cNvPr>
          <p:cNvPicPr>
            <a:picLocks noChangeAspect="1"/>
          </p:cNvPicPr>
          <p:nvPr/>
        </p:nvPicPr>
        <p:blipFill>
          <a:blip r:embed="rId2"/>
          <a:stretch>
            <a:fillRect/>
          </a:stretch>
        </p:blipFill>
        <p:spPr>
          <a:xfrm>
            <a:off x="4373642" y="260271"/>
            <a:ext cx="5882997" cy="3385185"/>
          </a:xfrm>
          <a:prstGeom prst="rect">
            <a:avLst/>
          </a:prstGeom>
        </p:spPr>
      </p:pic>
      <p:sp>
        <p:nvSpPr>
          <p:cNvPr id="4" name="Text 0"/>
          <p:cNvSpPr/>
          <p:nvPr/>
        </p:nvSpPr>
        <p:spPr>
          <a:xfrm>
            <a:off x="729020" y="4478536"/>
            <a:ext cx="5290542" cy="325398"/>
          </a:xfrm>
          <a:prstGeom prst="rect">
            <a:avLst/>
          </a:prstGeom>
          <a:noFill/>
          <a:ln/>
        </p:spPr>
        <p:txBody>
          <a:bodyPr wrap="none" lIns="0" tIns="0" rIns="0" bIns="0" rtlCol="0" anchor="t"/>
          <a:lstStyle/>
          <a:p>
            <a:pPr algn="l" indent="0" marL="0">
              <a:lnSpc>
                <a:spcPts val="2550"/>
              </a:lnSpc>
              <a:buNone/>
            </a:pPr>
            <a:r>
              <a:rPr lang="en-US" sz="2050" b="1" dirty="0">
                <a:solidFill>
                  <a:srgbClr val="F0F4F1"/>
                </a:solidFill>
                <a:latin typeface="Syne Extra Bold" pitchFamily="34" charset="0"/>
                <a:ea typeface="Syne Extra Bold" pitchFamily="34" charset="-122"/>
                <a:cs typeface="Syne Extra Bold" pitchFamily="34" charset="-120"/>
              </a:rPr>
              <a:t>SEPTEMBER FORECAST</a:t>
            </a:r>
            <a:endParaRPr lang="en-US" sz="2050" dirty="0"/>
          </a:p>
        </p:txBody>
      </p:sp>
      <p:sp>
        <p:nvSpPr>
          <p:cNvPr id="5" name="Text 1"/>
          <p:cNvSpPr/>
          <p:nvPr/>
        </p:nvSpPr>
        <p:spPr>
          <a:xfrm>
            <a:off x="729020" y="5038249"/>
            <a:ext cx="13172361" cy="833199"/>
          </a:xfrm>
          <a:prstGeom prst="rect">
            <a:avLst/>
          </a:prstGeom>
          <a:noFill/>
          <a:ln/>
        </p:spPr>
        <p:txBody>
          <a:bodyPr wrap="square" lIns="0" tIns="0" rIns="0" bIns="0" rtlCol="0" anchor="t"/>
          <a:lstStyle/>
          <a:p>
            <a:pPr algn="l" indent="0" marL="0">
              <a:lnSpc>
                <a:spcPts val="3250"/>
              </a:lnSpc>
              <a:buNone/>
            </a:pPr>
            <a:r>
              <a:rPr lang="en-US" sz="2050" dirty="0">
                <a:solidFill>
                  <a:srgbClr val="D7E5D8"/>
                </a:solidFill>
                <a:latin typeface="Syne" pitchFamily="34" charset="0"/>
                <a:ea typeface="Syne" pitchFamily="34" charset="-122"/>
                <a:cs typeface="Syne" pitchFamily="34" charset="-120"/>
              </a:rPr>
              <a:t>Tree based models such as XGBoost and Random Forest should be used for forecasting as they mirror sales trends most accurately and report the lowest MAE.</a:t>
            </a:r>
            <a:endParaRPr lang="en-US" sz="2050" dirty="0"/>
          </a:p>
        </p:txBody>
      </p:sp>
      <p:sp>
        <p:nvSpPr>
          <p:cNvPr id="6" name="Text 2"/>
          <p:cNvSpPr/>
          <p:nvPr/>
        </p:nvSpPr>
        <p:spPr>
          <a:xfrm>
            <a:off x="729020" y="6105763"/>
            <a:ext cx="13172361" cy="416600"/>
          </a:xfrm>
          <a:prstGeom prst="rect">
            <a:avLst/>
          </a:prstGeom>
          <a:noFill/>
          <a:ln/>
        </p:spPr>
        <p:txBody>
          <a:bodyPr wrap="none" lIns="0" tIns="0" rIns="0" bIns="0" rtlCol="0" anchor="t"/>
          <a:lstStyle/>
          <a:p>
            <a:pPr algn="l" indent="0" marL="0">
              <a:lnSpc>
                <a:spcPts val="3250"/>
              </a:lnSpc>
              <a:buNone/>
            </a:pPr>
            <a:r>
              <a:rPr lang="en-US" sz="2050" dirty="0">
                <a:solidFill>
                  <a:srgbClr val="D7E5D8"/>
                </a:solidFill>
                <a:latin typeface="Syne" pitchFamily="34" charset="0"/>
                <a:ea typeface="Syne" pitchFamily="34" charset="-122"/>
                <a:cs typeface="Syne" pitchFamily="34" charset="-120"/>
              </a:rPr>
              <a:t>They are the most accurate</a:t>
            </a:r>
            <a:endParaRPr lang="en-US" sz="2050" dirty="0"/>
          </a:p>
        </p:txBody>
      </p:sp>
      <p:sp>
        <p:nvSpPr>
          <p:cNvPr id="7" name="Text 3"/>
          <p:cNvSpPr/>
          <p:nvPr/>
        </p:nvSpPr>
        <p:spPr>
          <a:xfrm>
            <a:off x="729020" y="6756678"/>
            <a:ext cx="13172361" cy="333375"/>
          </a:xfrm>
          <a:prstGeom prst="rect">
            <a:avLst/>
          </a:prstGeom>
          <a:noFill/>
          <a:ln/>
        </p:spPr>
        <p:txBody>
          <a:bodyPr wrap="none" lIns="0" tIns="0" rIns="0" bIns="0" rtlCol="0" anchor="t"/>
          <a:lstStyle/>
          <a:p>
            <a:pPr algn="l" indent="0" marL="0">
              <a:lnSpc>
                <a:spcPts val="2600"/>
              </a:lnSpc>
              <a:buNone/>
            </a:pPr>
            <a:endParaRPr lang="en-US" sz="1600" dirty="0"/>
          </a:p>
        </p:txBody>
      </p:sp>
      <p:sp>
        <p:nvSpPr>
          <p:cNvPr id="8" name="Text 4"/>
          <p:cNvSpPr/>
          <p:nvPr/>
        </p:nvSpPr>
        <p:spPr>
          <a:xfrm>
            <a:off x="729020" y="7324368"/>
            <a:ext cx="13172361" cy="333375"/>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19826"/>
            <a:ext cx="7249358"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Team Members</a:t>
            </a:r>
            <a:endParaRPr lang="en-US" sz="4450" dirty="0"/>
          </a:p>
        </p:txBody>
      </p:sp>
      <p:sp>
        <p:nvSpPr>
          <p:cNvPr id="3" name="Shape 1"/>
          <p:cNvSpPr/>
          <p:nvPr/>
        </p:nvSpPr>
        <p:spPr>
          <a:xfrm>
            <a:off x="793790" y="3582233"/>
            <a:ext cx="4196358" cy="1177528"/>
          </a:xfrm>
          <a:prstGeom prst="roundRect">
            <a:avLst>
              <a:gd name="adj" fmla="val 8090"/>
            </a:avLst>
          </a:prstGeom>
          <a:solidFill>
            <a:srgbClr val="547808"/>
          </a:solidFill>
          <a:ln w="7620">
            <a:solidFill>
              <a:srgbClr val="6D9121"/>
            </a:solidFill>
            <a:prstDash val="solid"/>
          </a:ln>
        </p:spPr>
      </p:sp>
      <p:sp>
        <p:nvSpPr>
          <p:cNvPr id="4" name="Text 2"/>
          <p:cNvSpPr/>
          <p:nvPr/>
        </p:nvSpPr>
        <p:spPr>
          <a:xfrm>
            <a:off x="1028224" y="3816668"/>
            <a:ext cx="3727490" cy="708660"/>
          </a:xfrm>
          <a:prstGeom prst="rect">
            <a:avLst/>
          </a:prstGeom>
          <a:noFill/>
          <a:ln/>
        </p:spPr>
        <p:txBody>
          <a:bodyPr wrap="square" lIns="0" tIns="0" rIns="0" bIns="0" rtlCol="0" anchor="t"/>
          <a:lstStyle/>
          <a:p>
            <a:pPr algn="l" indent="0" marL="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Calvince Kaunda</a:t>
            </a:r>
            <a:endParaRPr lang="en-US" sz="2200" dirty="0"/>
          </a:p>
        </p:txBody>
      </p:sp>
      <p:sp>
        <p:nvSpPr>
          <p:cNvPr id="5" name="Shape 3"/>
          <p:cNvSpPr/>
          <p:nvPr/>
        </p:nvSpPr>
        <p:spPr>
          <a:xfrm>
            <a:off x="5216962" y="3582233"/>
            <a:ext cx="4196358" cy="1177528"/>
          </a:xfrm>
          <a:prstGeom prst="roundRect">
            <a:avLst>
              <a:gd name="adj" fmla="val 8090"/>
            </a:avLst>
          </a:prstGeom>
          <a:solidFill>
            <a:srgbClr val="547808"/>
          </a:solidFill>
          <a:ln w="7620">
            <a:solidFill>
              <a:srgbClr val="6D9121"/>
            </a:solidFill>
            <a:prstDash val="solid"/>
          </a:ln>
        </p:spPr>
      </p:sp>
      <p:sp>
        <p:nvSpPr>
          <p:cNvPr id="6" name="Text 4"/>
          <p:cNvSpPr/>
          <p:nvPr/>
        </p:nvSpPr>
        <p:spPr>
          <a:xfrm>
            <a:off x="5451396" y="3816668"/>
            <a:ext cx="3718203"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Samuel Marimbi</a:t>
            </a:r>
            <a:endParaRPr lang="en-US" sz="2200" dirty="0"/>
          </a:p>
        </p:txBody>
      </p:sp>
      <p:sp>
        <p:nvSpPr>
          <p:cNvPr id="7" name="Shape 5"/>
          <p:cNvSpPr/>
          <p:nvPr/>
        </p:nvSpPr>
        <p:spPr>
          <a:xfrm>
            <a:off x="9640133" y="3582233"/>
            <a:ext cx="4196358" cy="1177528"/>
          </a:xfrm>
          <a:prstGeom prst="roundRect">
            <a:avLst>
              <a:gd name="adj" fmla="val 8090"/>
            </a:avLst>
          </a:prstGeom>
          <a:solidFill>
            <a:srgbClr val="547808"/>
          </a:solidFill>
          <a:ln w="7620">
            <a:solidFill>
              <a:srgbClr val="6D9121"/>
            </a:solidFill>
            <a:prstDash val="solid"/>
          </a:ln>
        </p:spPr>
      </p:sp>
      <p:sp>
        <p:nvSpPr>
          <p:cNvPr id="8" name="Text 6"/>
          <p:cNvSpPr/>
          <p:nvPr/>
        </p:nvSpPr>
        <p:spPr>
          <a:xfrm>
            <a:off x="9874568" y="3816668"/>
            <a:ext cx="348805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Peter Nyakundi</a:t>
            </a:r>
            <a:endParaRPr lang="en-US" sz="2200" dirty="0"/>
          </a:p>
        </p:txBody>
      </p:sp>
      <p:sp>
        <p:nvSpPr>
          <p:cNvPr id="9" name="Shape 7"/>
          <p:cNvSpPr/>
          <p:nvPr/>
        </p:nvSpPr>
        <p:spPr>
          <a:xfrm>
            <a:off x="793790" y="4986576"/>
            <a:ext cx="6408063" cy="823198"/>
          </a:xfrm>
          <a:prstGeom prst="roundRect">
            <a:avLst>
              <a:gd name="adj" fmla="val 11573"/>
            </a:avLst>
          </a:prstGeom>
          <a:solidFill>
            <a:srgbClr val="547808"/>
          </a:solidFill>
          <a:ln w="7620">
            <a:solidFill>
              <a:srgbClr val="6D9121"/>
            </a:solidFill>
            <a:prstDash val="solid"/>
          </a:ln>
        </p:spPr>
      </p:sp>
      <p:sp>
        <p:nvSpPr>
          <p:cNvPr id="10" name="Text 8"/>
          <p:cNvSpPr/>
          <p:nvPr/>
        </p:nvSpPr>
        <p:spPr>
          <a:xfrm>
            <a:off x="1028224" y="5221010"/>
            <a:ext cx="4089083"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Sanayet Sankaine</a:t>
            </a:r>
            <a:endParaRPr lang="en-US" sz="2200" dirty="0"/>
          </a:p>
        </p:txBody>
      </p:sp>
      <p:sp>
        <p:nvSpPr>
          <p:cNvPr id="11" name="Shape 9"/>
          <p:cNvSpPr/>
          <p:nvPr/>
        </p:nvSpPr>
        <p:spPr>
          <a:xfrm>
            <a:off x="7428667" y="4986576"/>
            <a:ext cx="6408063" cy="823198"/>
          </a:xfrm>
          <a:prstGeom prst="roundRect">
            <a:avLst>
              <a:gd name="adj" fmla="val 11573"/>
            </a:avLst>
          </a:prstGeom>
          <a:solidFill>
            <a:srgbClr val="547808"/>
          </a:solidFill>
          <a:ln w="7620">
            <a:solidFill>
              <a:srgbClr val="6D9121"/>
            </a:solidFill>
            <a:prstDash val="solid"/>
          </a:ln>
        </p:spPr>
      </p:sp>
      <p:sp>
        <p:nvSpPr>
          <p:cNvPr id="12" name="Text 10"/>
          <p:cNvSpPr/>
          <p:nvPr/>
        </p:nvSpPr>
        <p:spPr>
          <a:xfrm>
            <a:off x="7663101" y="5221010"/>
            <a:ext cx="3646408"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Gloryann Otieno</a:t>
            </a:r>
            <a:endParaRPr lang="en-US"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4018598"/>
          </a:xfrm>
          <a:prstGeom prst="rect">
            <a:avLst/>
          </a:prstGeom>
        </p:spPr>
      </p:pic>
      <p:pic>
        <p:nvPicPr>
          <p:cNvPr id="3" name="Image 1" descr="preencoded.png">    </p:cNvPr>
          <p:cNvPicPr>
            <a:picLocks noChangeAspect="1"/>
          </p:cNvPicPr>
          <p:nvPr/>
        </p:nvPicPr>
        <p:blipFill>
          <a:blip r:embed="rId2"/>
          <a:stretch>
            <a:fillRect/>
          </a:stretch>
        </p:blipFill>
        <p:spPr>
          <a:xfrm>
            <a:off x="4396740" y="477679"/>
            <a:ext cx="5836920" cy="3063240"/>
          </a:xfrm>
          <a:prstGeom prst="rect">
            <a:avLst/>
          </a:prstGeom>
        </p:spPr>
      </p:pic>
      <p:sp>
        <p:nvSpPr>
          <p:cNvPr id="4" name="Text 0"/>
          <p:cNvSpPr/>
          <p:nvPr/>
        </p:nvSpPr>
        <p:spPr>
          <a:xfrm>
            <a:off x="750094" y="4609148"/>
            <a:ext cx="4857393" cy="334804"/>
          </a:xfrm>
          <a:prstGeom prst="rect">
            <a:avLst/>
          </a:prstGeom>
          <a:noFill/>
          <a:ln/>
        </p:spPr>
        <p:txBody>
          <a:bodyPr wrap="none" lIns="0" tIns="0" rIns="0" bIns="0" rtlCol="0" anchor="t"/>
          <a:lstStyle/>
          <a:p>
            <a:pPr algn="l" indent="0" marL="0">
              <a:lnSpc>
                <a:spcPts val="2600"/>
              </a:lnSpc>
              <a:buNone/>
            </a:pPr>
            <a:r>
              <a:rPr lang="en-US" sz="2100" b="1" dirty="0">
                <a:solidFill>
                  <a:srgbClr val="F0F4F1"/>
                </a:solidFill>
                <a:latin typeface="Syne Extra Bold" pitchFamily="34" charset="0"/>
                <a:ea typeface="Syne Extra Bold" pitchFamily="34" charset="-122"/>
                <a:cs typeface="Syne Extra Bold" pitchFamily="34" charset="-120"/>
              </a:rPr>
              <a:t>OCTOBER FORECAST</a:t>
            </a:r>
            <a:endParaRPr lang="en-US" sz="2100" dirty="0"/>
          </a:p>
        </p:txBody>
      </p:sp>
      <p:sp>
        <p:nvSpPr>
          <p:cNvPr id="5" name="Text 1"/>
          <p:cNvSpPr/>
          <p:nvPr/>
        </p:nvSpPr>
        <p:spPr>
          <a:xfrm>
            <a:off x="750094" y="5185053"/>
            <a:ext cx="13130213" cy="1285875"/>
          </a:xfrm>
          <a:prstGeom prst="rect">
            <a:avLst/>
          </a:prstGeom>
          <a:noFill/>
          <a:ln/>
        </p:spPr>
        <p:txBody>
          <a:bodyPr wrap="square" lIns="0" tIns="0" rIns="0" bIns="0" rtlCol="0" anchor="t"/>
          <a:lstStyle/>
          <a:p>
            <a:pPr algn="l" indent="0" marL="0">
              <a:lnSpc>
                <a:spcPts val="3350"/>
              </a:lnSpc>
              <a:buNone/>
            </a:pPr>
            <a:r>
              <a:rPr lang="en-US" sz="2100" dirty="0">
                <a:solidFill>
                  <a:srgbClr val="D7E5D8"/>
                </a:solidFill>
                <a:latin typeface="Syne" pitchFamily="34" charset="0"/>
                <a:ea typeface="Syne" pitchFamily="34" charset="-122"/>
                <a:cs typeface="Syne" pitchFamily="34" charset="-120"/>
              </a:rPr>
              <a:t>Random Forest(Brown), XGBoost(Red) and LightGBM(Purple) which showed better ability to track actual sales in September also predict considerable daily volatility in October, Prophet and SARIMA have extreme peaks and troughs , a pattern consistent with September predictions</a:t>
            </a:r>
            <a:endParaRPr lang="en-US" sz="2100" dirty="0"/>
          </a:p>
        </p:txBody>
      </p:sp>
      <p:sp>
        <p:nvSpPr>
          <p:cNvPr id="6" name="Text 2"/>
          <p:cNvSpPr/>
          <p:nvPr/>
        </p:nvSpPr>
        <p:spPr>
          <a:xfrm>
            <a:off x="750094" y="6712029"/>
            <a:ext cx="13130213" cy="342900"/>
          </a:xfrm>
          <a:prstGeom prst="rect">
            <a:avLst/>
          </a:prstGeom>
          <a:noFill/>
          <a:ln/>
        </p:spPr>
        <p:txBody>
          <a:bodyPr wrap="none" lIns="0" tIns="0" rIns="0" bIns="0" rtlCol="0" anchor="t"/>
          <a:lstStyle/>
          <a:p>
            <a:pPr algn="l" indent="0" marL="0">
              <a:lnSpc>
                <a:spcPts val="2700"/>
              </a:lnSpc>
              <a:buNone/>
            </a:pPr>
            <a:endParaRPr lang="en-US" sz="1650" dirty="0"/>
          </a:p>
        </p:txBody>
      </p:sp>
      <p:sp>
        <p:nvSpPr>
          <p:cNvPr id="7" name="Text 3"/>
          <p:cNvSpPr/>
          <p:nvPr/>
        </p:nvSpPr>
        <p:spPr>
          <a:xfrm>
            <a:off x="750094" y="7296031"/>
            <a:ext cx="13130213" cy="342900"/>
          </a:xfrm>
          <a:prstGeom prst="rect">
            <a:avLst/>
          </a:prstGeom>
          <a:noFill/>
          <a:ln/>
        </p:spPr>
        <p:txBody>
          <a:bodyPr wrap="none" lIns="0" tIns="0" rIns="0" bIns="0" rtlCol="0" anchor="t"/>
          <a:lstStyle/>
          <a:p>
            <a:pPr algn="l" indent="0" marL="0">
              <a:lnSpc>
                <a:spcPts val="2700"/>
              </a:lnSpc>
              <a:buNone/>
            </a:pPr>
            <a:endParaRPr lang="en-US" sz="16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892260"/>
            <a:ext cx="4536519" cy="566976"/>
          </a:xfrm>
          <a:prstGeom prst="rect">
            <a:avLst/>
          </a:prstGeom>
          <a:noFill/>
          <a:ln/>
        </p:spPr>
        <p:txBody>
          <a:bodyPr wrap="none" lIns="0" tIns="0" rIns="0" bIns="0" rtlCol="0" anchor="t"/>
          <a:lstStyle/>
          <a:p>
            <a:pPr algn="l" indent="0" marL="0">
              <a:lnSpc>
                <a:spcPts val="4450"/>
              </a:lnSpc>
              <a:buNone/>
            </a:pPr>
            <a:endParaRPr lang="en-US" sz="3550" dirty="0"/>
          </a:p>
        </p:txBody>
      </p:sp>
      <p:sp>
        <p:nvSpPr>
          <p:cNvPr id="3" name="Text 1"/>
          <p:cNvSpPr/>
          <p:nvPr/>
        </p:nvSpPr>
        <p:spPr>
          <a:xfrm>
            <a:off x="793790" y="268605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This forecasting solution helps Oraimo anticipate future demand with greater accuracy enabling for smarter business decisions</a:t>
            </a:r>
            <a:endParaRPr lang="en-US" sz="1750" dirty="0"/>
          </a:p>
        </p:txBody>
      </p:sp>
      <p:sp>
        <p:nvSpPr>
          <p:cNvPr id="4" name="Text 2"/>
          <p:cNvSpPr/>
          <p:nvPr/>
        </p:nvSpPr>
        <p:spPr>
          <a:xfrm>
            <a:off x="793790" y="3978831"/>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Real world use cases:</a:t>
            </a:r>
            <a:endParaRPr lang="en-US" sz="1750" dirty="0"/>
          </a:p>
        </p:txBody>
      </p:sp>
      <p:sp>
        <p:nvSpPr>
          <p:cNvPr id="5" name="Text 3"/>
          <p:cNvSpPr/>
          <p:nvPr/>
        </p:nvSpPr>
        <p:spPr>
          <a:xfrm>
            <a:off x="793790" y="4545806"/>
            <a:ext cx="6244709" cy="362903"/>
          </a:xfrm>
          <a:prstGeom prst="rect">
            <a:avLst/>
          </a:prstGeom>
          <a:noFill/>
          <a:ln/>
        </p:spPr>
        <p:txBody>
          <a:bodyPr wrap="none" lIns="0" tIns="0" rIns="0" bIns="0" rtlCol="0" anchor="t"/>
          <a:lstStyle/>
          <a:p>
            <a:pPr algn="l" lvl="1" marL="685800" indent="-342900">
              <a:lnSpc>
                <a:spcPts val="2850"/>
              </a:lnSpc>
              <a:buSzPct val="100000"/>
              <a:buFont typeface="+mj-lt"/>
              <a:buAutoNum type="arabicPeriod" startAt="1"/>
            </a:pPr>
            <a:r>
              <a:rPr lang="en-US" sz="1750" b="1" dirty="0">
                <a:solidFill>
                  <a:srgbClr val="D7E5D8"/>
                </a:solidFill>
                <a:latin typeface="Syne" pitchFamily="34" charset="0"/>
                <a:ea typeface="Syne" pitchFamily="34" charset="-122"/>
                <a:cs typeface="Syne" pitchFamily="34" charset="-120"/>
              </a:rPr>
              <a:t>Sales and revenue forecasting</a:t>
            </a:r>
            <a:endParaRPr lang="en-US" sz="1750" dirty="0"/>
          </a:p>
        </p:txBody>
      </p:sp>
      <p:sp>
        <p:nvSpPr>
          <p:cNvPr id="6" name="Text 4"/>
          <p:cNvSpPr/>
          <p:nvPr/>
        </p:nvSpPr>
        <p:spPr>
          <a:xfrm>
            <a:off x="793790" y="4988004"/>
            <a:ext cx="6244709" cy="362903"/>
          </a:xfrm>
          <a:prstGeom prst="rect">
            <a:avLst/>
          </a:prstGeom>
          <a:noFill/>
          <a:ln/>
        </p:spPr>
        <p:txBody>
          <a:bodyPr wrap="none" lIns="0" tIns="0" rIns="0" bIns="0" rtlCol="0" anchor="t"/>
          <a:lstStyle/>
          <a:p>
            <a:pPr algn="l" lvl="1" marL="685800" indent="-342900">
              <a:lnSpc>
                <a:spcPts val="2850"/>
              </a:lnSpc>
              <a:buSzPct val="100000"/>
              <a:buFont typeface="+mj-lt"/>
              <a:buAutoNum type="arabicPeriod" startAt="2"/>
            </a:pPr>
            <a:r>
              <a:rPr lang="en-US" sz="1750" b="1" dirty="0">
                <a:solidFill>
                  <a:srgbClr val="D7E5D8"/>
                </a:solidFill>
                <a:latin typeface="Syne" pitchFamily="34" charset="0"/>
                <a:ea typeface="Syne" pitchFamily="34" charset="-122"/>
                <a:cs typeface="Syne" pitchFamily="34" charset="-120"/>
              </a:rPr>
              <a:t>Market Timing</a:t>
            </a:r>
            <a:endParaRPr lang="en-US" sz="1750" dirty="0"/>
          </a:p>
        </p:txBody>
      </p:sp>
      <p:sp>
        <p:nvSpPr>
          <p:cNvPr id="7" name="Text 5"/>
          <p:cNvSpPr/>
          <p:nvPr/>
        </p:nvSpPr>
        <p:spPr>
          <a:xfrm>
            <a:off x="793790" y="5430203"/>
            <a:ext cx="6244709" cy="362903"/>
          </a:xfrm>
          <a:prstGeom prst="rect">
            <a:avLst/>
          </a:prstGeom>
          <a:noFill/>
          <a:ln/>
        </p:spPr>
        <p:txBody>
          <a:bodyPr wrap="none" lIns="0" tIns="0" rIns="0" bIns="0" rtlCol="0" anchor="t"/>
          <a:lstStyle/>
          <a:p>
            <a:pPr algn="l" lvl="1" marL="685800" indent="-342900">
              <a:lnSpc>
                <a:spcPts val="2850"/>
              </a:lnSpc>
              <a:buSzPct val="100000"/>
              <a:buFont typeface="+mj-lt"/>
              <a:buAutoNum type="arabicPeriod" startAt="3"/>
            </a:pPr>
            <a:r>
              <a:rPr lang="en-US" sz="1750" b="1" dirty="0">
                <a:solidFill>
                  <a:srgbClr val="D7E5D8"/>
                </a:solidFill>
                <a:latin typeface="Syne" pitchFamily="34" charset="0"/>
                <a:ea typeface="Syne" pitchFamily="34" charset="-122"/>
                <a:cs typeface="Syne" pitchFamily="34" charset="-120"/>
              </a:rPr>
              <a:t>Resource Allocation</a:t>
            </a:r>
            <a:endParaRPr lang="en-US" sz="1750" dirty="0"/>
          </a:p>
        </p:txBody>
      </p:sp>
      <p:sp>
        <p:nvSpPr>
          <p:cNvPr id="8" name="Text 6"/>
          <p:cNvSpPr/>
          <p:nvPr/>
        </p:nvSpPr>
        <p:spPr>
          <a:xfrm>
            <a:off x="793790" y="5997178"/>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9" name="Image 0" descr="preencoded.png">    </p:cNvPr>
          <p:cNvPicPr>
            <a:picLocks noChangeAspect="1"/>
          </p:cNvPicPr>
          <p:nvPr/>
        </p:nvPicPr>
        <p:blipFill>
          <a:blip r:embed="rId1"/>
          <a:stretch>
            <a:fillRect/>
          </a:stretch>
        </p:blipFill>
        <p:spPr>
          <a:xfrm>
            <a:off x="7599521" y="1773079"/>
            <a:ext cx="6244709" cy="468344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056567"/>
            <a:ext cx="6571298"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CONCLUSION</a:t>
            </a:r>
            <a:endParaRPr lang="en-US" sz="4450" dirty="0"/>
          </a:p>
        </p:txBody>
      </p:sp>
      <p:sp>
        <p:nvSpPr>
          <p:cNvPr id="3" name="Text 1"/>
          <p:cNvSpPr/>
          <p:nvPr/>
        </p:nvSpPr>
        <p:spPr>
          <a:xfrm>
            <a:off x="793790" y="321897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We tested different methods to predict Oraimo’s daily sales. These included simple approaches like averaging past sales, traditional statistical methods, machine learning models, and even deep learning (AI).</a:t>
            </a:r>
            <a:endParaRPr lang="en-US" sz="1750" dirty="0"/>
          </a:p>
        </p:txBody>
      </p:sp>
      <p:sp>
        <p:nvSpPr>
          <p:cNvPr id="4" name="Text 2"/>
          <p:cNvSpPr/>
          <p:nvPr/>
        </p:nvSpPr>
        <p:spPr>
          <a:xfrm>
            <a:off x="793790" y="4199930"/>
            <a:ext cx="13042821" cy="725805"/>
          </a:xfrm>
          <a:prstGeom prst="rect">
            <a:avLst/>
          </a:prstGeom>
          <a:noFill/>
          <a:ln/>
        </p:spPr>
        <p:txBody>
          <a:bodyPr wrap="square" lIns="0" tIns="0" rIns="0" bIns="0" rtlCol="0" anchor="t"/>
          <a:lstStyle/>
          <a:p>
            <a:pPr algn="l" lvl="2" marL="1028700" indent="-342900">
              <a:lnSpc>
                <a:spcPts val="2850"/>
              </a:lnSpc>
              <a:buSzPct val="100000"/>
              <a:buFont typeface="+mj-lt"/>
              <a:buAutoNum type="arabicPeriod" startAt="1"/>
            </a:pPr>
            <a:r>
              <a:rPr lang="en-US" sz="1750" dirty="0">
                <a:solidFill>
                  <a:srgbClr val="D7E5D8"/>
                </a:solidFill>
                <a:latin typeface="Syne" pitchFamily="34" charset="0"/>
                <a:ea typeface="Syne" pitchFamily="34" charset="-122"/>
                <a:cs typeface="Syne" pitchFamily="34" charset="-120"/>
              </a:rPr>
              <a:t>Among them, the</a:t>
            </a:r>
            <a:pPr algn="l" lvl="2" indent="0" marL="0">
              <a:lnSpc>
                <a:spcPts val="2850"/>
              </a:lnSpc>
              <a:buNone/>
            </a:pPr>
            <a:r>
              <a:rPr lang="en-US" sz="1750" b="1" u="sng" dirty="0">
                <a:solidFill>
                  <a:srgbClr val="D7E5D8"/>
                </a:solidFill>
                <a:latin typeface="Syne" pitchFamily="34" charset="0"/>
                <a:ea typeface="Syne" pitchFamily="34" charset="-122"/>
                <a:cs typeface="Syne" pitchFamily="34" charset="-120"/>
              </a:rPr>
              <a:t> tree-based model</a:t>
            </a:r>
            <a:pPr algn="l" lvl="2" indent="0" marL="0">
              <a:lnSpc>
                <a:spcPts val="2850"/>
              </a:lnSpc>
              <a:buNone/>
            </a:pPr>
            <a:r>
              <a:rPr lang="en-US" sz="1750" dirty="0">
                <a:solidFill>
                  <a:srgbClr val="D7E5D8"/>
                </a:solidFill>
                <a:latin typeface="Syne" pitchFamily="34" charset="0"/>
                <a:ea typeface="Syne" pitchFamily="34" charset="-122"/>
                <a:cs typeface="Syne" pitchFamily="34" charset="-120"/>
              </a:rPr>
              <a:t>s</a:t>
            </a:r>
            <a:pPr algn="l" lvl="2" indent="0" marL="0">
              <a:lnSpc>
                <a:spcPts val="2850"/>
              </a:lnSpc>
              <a:buNone/>
            </a:pPr>
            <a:r>
              <a:rPr lang="en-US" sz="1750" dirty="0">
                <a:solidFill>
                  <a:srgbClr val="D7E5D8"/>
                </a:solidFill>
                <a:latin typeface="Syne" pitchFamily="34" charset="0"/>
                <a:ea typeface="Syne" pitchFamily="34" charset="-122"/>
                <a:cs typeface="Syne" pitchFamily="34" charset="-120"/>
              </a:rPr>
              <a:t> like XGBoost and Random Forest gave the </a:t>
            </a:r>
            <a:pPr algn="l" lvl="2" indent="0" marL="0">
              <a:lnSpc>
                <a:spcPts val="2850"/>
              </a:lnSpc>
              <a:buNone/>
            </a:pPr>
            <a:r>
              <a:rPr lang="en-US" sz="1750" b="1" u="sng" dirty="0">
                <a:solidFill>
                  <a:srgbClr val="D7E5D8"/>
                </a:solidFill>
                <a:latin typeface="Syne" pitchFamily="34" charset="0"/>
                <a:ea typeface="Syne" pitchFamily="34" charset="-122"/>
                <a:cs typeface="Syne" pitchFamily="34" charset="-120"/>
              </a:rPr>
              <a:t>most accurate results</a:t>
            </a:r>
            <a:pPr algn="l" lvl="2" indent="0" marL="0">
              <a:lnSpc>
                <a:spcPts val="2850"/>
              </a:lnSpc>
              <a:buNone/>
            </a:pPr>
            <a:r>
              <a:rPr lang="en-US" sz="1750" dirty="0">
                <a:solidFill>
                  <a:srgbClr val="D7E5D8"/>
                </a:solidFill>
                <a:latin typeface="Syne" pitchFamily="34" charset="0"/>
                <a:ea typeface="Syne" pitchFamily="34" charset="-122"/>
                <a:cs typeface="Syne" pitchFamily="34" charset="-120"/>
              </a:rPr>
              <a:t>—much better than the basic methods, improving accuracy by over 25%.</a:t>
            </a:r>
            <a:endParaRPr lang="en-US" sz="1750" dirty="0"/>
          </a:p>
        </p:txBody>
      </p:sp>
      <p:sp>
        <p:nvSpPr>
          <p:cNvPr id="5" name="Text 3"/>
          <p:cNvSpPr/>
          <p:nvPr/>
        </p:nvSpPr>
        <p:spPr>
          <a:xfrm>
            <a:off x="793790" y="5005030"/>
            <a:ext cx="13042821" cy="362903"/>
          </a:xfrm>
          <a:prstGeom prst="rect">
            <a:avLst/>
          </a:prstGeom>
          <a:noFill/>
          <a:ln/>
        </p:spPr>
        <p:txBody>
          <a:bodyPr wrap="none" lIns="0" tIns="0" rIns="0" bIns="0" rtlCol="0" anchor="t"/>
          <a:lstStyle/>
          <a:p>
            <a:pPr algn="l" lvl="2" marL="1028700" indent="-342900">
              <a:lnSpc>
                <a:spcPts val="2850"/>
              </a:lnSpc>
              <a:buSzPct val="100000"/>
              <a:buFont typeface="+mj-lt"/>
              <a:buAutoNum type="arabicPeriod" startAt="2"/>
            </a:pPr>
            <a:r>
              <a:rPr lang="en-US" sz="1750" dirty="0">
                <a:solidFill>
                  <a:srgbClr val="D7E5D8"/>
                </a:solidFill>
                <a:latin typeface="Syne" pitchFamily="34" charset="0"/>
                <a:ea typeface="Syne" pitchFamily="34" charset="-122"/>
                <a:cs typeface="Syne" pitchFamily="34" charset="-120"/>
              </a:rPr>
              <a:t>The LSTM model, which uses deep learning, also did really well and gave smooth, realistic sales predictions.</a:t>
            </a:r>
            <a:endParaRPr lang="en-US" sz="1750" dirty="0"/>
          </a:p>
        </p:txBody>
      </p:sp>
      <p:sp>
        <p:nvSpPr>
          <p:cNvPr id="6" name="Text 4"/>
          <p:cNvSpPr/>
          <p:nvPr/>
        </p:nvSpPr>
        <p:spPr>
          <a:xfrm>
            <a:off x="793790" y="5447228"/>
            <a:ext cx="13042821" cy="725805"/>
          </a:xfrm>
          <a:prstGeom prst="rect">
            <a:avLst/>
          </a:prstGeom>
          <a:noFill/>
          <a:ln/>
        </p:spPr>
        <p:txBody>
          <a:bodyPr wrap="square" lIns="0" tIns="0" rIns="0" bIns="0" rtlCol="0" anchor="t"/>
          <a:lstStyle/>
          <a:p>
            <a:pPr algn="l" lvl="2" marL="1028700" indent="-342900">
              <a:lnSpc>
                <a:spcPts val="2850"/>
              </a:lnSpc>
              <a:buSzPct val="100000"/>
              <a:buFont typeface="+mj-lt"/>
              <a:buAutoNum type="arabicPeriod" startAt="3"/>
            </a:pPr>
            <a:r>
              <a:rPr lang="en-US" sz="1750" dirty="0">
                <a:solidFill>
                  <a:srgbClr val="D7E5D8"/>
                </a:solidFill>
                <a:latin typeface="Syne" pitchFamily="34" charset="0"/>
                <a:ea typeface="Syne" pitchFamily="34" charset="-122"/>
                <a:cs typeface="Syne" pitchFamily="34" charset="-120"/>
              </a:rPr>
              <a:t>Prophet, another advanced tool, didn’t perform as expected and often predicted too many sales, meaning it needs more fine-tuning.</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074063"/>
            <a:ext cx="5670590" cy="708779"/>
          </a:xfrm>
          <a:prstGeom prst="rect">
            <a:avLst/>
          </a:prstGeom>
          <a:noFill/>
          <a:ln/>
        </p:spPr>
        <p:txBody>
          <a:bodyPr wrap="none" lIns="0" tIns="0" rIns="0" bIns="0" rtlCol="0" anchor="t"/>
          <a:lstStyle/>
          <a:p>
            <a:pPr algn="l" indent="0" marL="0">
              <a:lnSpc>
                <a:spcPts val="5550"/>
              </a:lnSpc>
              <a:buNone/>
            </a:pPr>
            <a:endParaRPr lang="en-US" sz="4450" dirty="0"/>
          </a:p>
        </p:txBody>
      </p:sp>
      <p:sp>
        <p:nvSpPr>
          <p:cNvPr id="3" name="Text 1"/>
          <p:cNvSpPr/>
          <p:nvPr/>
        </p:nvSpPr>
        <p:spPr>
          <a:xfrm>
            <a:off x="793790" y="220229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D7E5D8"/>
                </a:solidFill>
                <a:latin typeface="Syne" pitchFamily="34" charset="0"/>
                <a:ea typeface="Syne" pitchFamily="34" charset="-122"/>
                <a:cs typeface="Syne" pitchFamily="34" charset="-120"/>
              </a:rPr>
              <a:t>Classical time series models </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aren’t always sufficient.</a:t>
            </a:r>
            <a:endParaRPr lang="en-US" sz="1750" dirty="0"/>
          </a:p>
        </p:txBody>
      </p:sp>
      <p:sp>
        <p:nvSpPr>
          <p:cNvPr id="4" name="Text 2"/>
          <p:cNvSpPr/>
          <p:nvPr/>
        </p:nvSpPr>
        <p:spPr>
          <a:xfrm>
            <a:off x="793790" y="300740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D7E5D8"/>
                </a:solidFill>
                <a:latin typeface="Syne" pitchFamily="34" charset="0"/>
                <a:ea typeface="Syne" pitchFamily="34" charset="-122"/>
                <a:cs typeface="Syne" pitchFamily="34" charset="-120"/>
              </a:rPr>
              <a:t>Tree based ensemble models </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delivered best results.</a:t>
            </a:r>
            <a:endParaRPr lang="en-US" sz="1750" dirty="0"/>
          </a:p>
        </p:txBody>
      </p:sp>
      <p:sp>
        <p:nvSpPr>
          <p:cNvPr id="5" name="Text 3"/>
          <p:cNvSpPr/>
          <p:nvPr/>
        </p:nvSpPr>
        <p:spPr>
          <a:xfrm>
            <a:off x="793790" y="344959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D7E5D8"/>
                </a:solidFill>
                <a:latin typeface="Syne" pitchFamily="34" charset="0"/>
                <a:ea typeface="Syne" pitchFamily="34" charset="-122"/>
                <a:cs typeface="Syne" pitchFamily="34" charset="-120"/>
              </a:rPr>
              <a:t>LSTM </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produced smooth forecasts but required more data and tuning</a:t>
            </a:r>
            <a:endParaRPr lang="en-US" sz="1750" dirty="0"/>
          </a:p>
        </p:txBody>
      </p:sp>
      <p:sp>
        <p:nvSpPr>
          <p:cNvPr id="6" name="Text 4"/>
          <p:cNvSpPr/>
          <p:nvPr/>
        </p:nvSpPr>
        <p:spPr>
          <a:xfrm>
            <a:off x="793790" y="42546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D7E5D8"/>
                </a:solidFill>
                <a:latin typeface="Syne" pitchFamily="34" charset="0"/>
                <a:ea typeface="Syne" pitchFamily="34" charset="-122"/>
                <a:cs typeface="Syne" pitchFamily="34" charset="-120"/>
              </a:rPr>
              <a:t>Data preparation </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is critical</a:t>
            </a:r>
            <a:endParaRPr lang="en-US" sz="1750" dirty="0"/>
          </a:p>
        </p:txBody>
      </p:sp>
      <p:sp>
        <p:nvSpPr>
          <p:cNvPr id="7" name="Text 5"/>
          <p:cNvSpPr/>
          <p:nvPr/>
        </p:nvSpPr>
        <p:spPr>
          <a:xfrm>
            <a:off x="793790" y="4821674"/>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8" name="Image 0" descr="preencoded.png">    </p:cNvPr>
          <p:cNvPicPr>
            <a:picLocks noChangeAspect="1"/>
          </p:cNvPicPr>
          <p:nvPr/>
        </p:nvPicPr>
        <p:blipFill>
          <a:blip r:embed="rId1"/>
          <a:stretch>
            <a:fillRect/>
          </a:stretch>
        </p:blipFill>
        <p:spPr>
          <a:xfrm>
            <a:off x="7599521" y="2378154"/>
            <a:ext cx="6244709" cy="452211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081260" y="2910840"/>
            <a:ext cx="3611880" cy="2407920"/>
          </a:xfrm>
          <a:prstGeom prst="rect">
            <a:avLst/>
          </a:prstGeom>
        </p:spPr>
      </p:pic>
      <p:sp>
        <p:nvSpPr>
          <p:cNvPr id="4" name="Text 0"/>
          <p:cNvSpPr/>
          <p:nvPr/>
        </p:nvSpPr>
        <p:spPr>
          <a:xfrm>
            <a:off x="664607" y="530900"/>
            <a:ext cx="2848332" cy="355997"/>
          </a:xfrm>
          <a:prstGeom prst="rect">
            <a:avLst/>
          </a:prstGeom>
          <a:noFill/>
          <a:ln/>
        </p:spPr>
        <p:txBody>
          <a:bodyPr wrap="none" lIns="0" tIns="0" rIns="0" bIns="0" rtlCol="0" anchor="t"/>
          <a:lstStyle/>
          <a:p>
            <a:pPr algn="l" indent="0" marL="0">
              <a:lnSpc>
                <a:spcPts val="2800"/>
              </a:lnSpc>
              <a:buNone/>
            </a:pPr>
            <a:endParaRPr lang="en-US" sz="2200" dirty="0"/>
          </a:p>
        </p:txBody>
      </p:sp>
      <p:pic>
        <p:nvPicPr>
          <p:cNvPr id="5" name="Image 2" descr="preencoded.png">    </p:cNvPr>
          <p:cNvPicPr>
            <a:picLocks noChangeAspect="1"/>
          </p:cNvPicPr>
          <p:nvPr/>
        </p:nvPicPr>
        <p:blipFill>
          <a:blip r:embed="rId3"/>
          <a:stretch>
            <a:fillRect/>
          </a:stretch>
        </p:blipFill>
        <p:spPr>
          <a:xfrm>
            <a:off x="664607" y="1100495"/>
            <a:ext cx="3907393" cy="759500"/>
          </a:xfrm>
          <a:prstGeom prst="rect">
            <a:avLst/>
          </a:prstGeom>
        </p:spPr>
      </p:pic>
      <p:sp>
        <p:nvSpPr>
          <p:cNvPr id="6" name="Text 1"/>
          <p:cNvSpPr/>
          <p:nvPr/>
        </p:nvSpPr>
        <p:spPr>
          <a:xfrm>
            <a:off x="854393" y="2144792"/>
            <a:ext cx="3527822" cy="593408"/>
          </a:xfrm>
          <a:prstGeom prst="rect">
            <a:avLst/>
          </a:prstGeom>
          <a:noFill/>
          <a:ln/>
        </p:spPr>
        <p:txBody>
          <a:bodyPr wrap="square" lIns="0" tIns="0" rIns="0" bIns="0" rtlCol="0" anchor="t"/>
          <a:lstStyle/>
          <a:p>
            <a:pPr algn="l" indent="0" marL="0">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Plan using 4-week forecasts</a:t>
            </a:r>
            <a:endParaRPr lang="en-US" sz="1850" dirty="0"/>
          </a:p>
        </p:txBody>
      </p:sp>
      <p:sp>
        <p:nvSpPr>
          <p:cNvPr id="7" name="Text 2"/>
          <p:cNvSpPr/>
          <p:nvPr/>
        </p:nvSpPr>
        <p:spPr>
          <a:xfrm>
            <a:off x="854393" y="2852023"/>
            <a:ext cx="3527822" cy="911543"/>
          </a:xfrm>
          <a:prstGeom prst="rect">
            <a:avLst/>
          </a:prstGeom>
          <a:noFill/>
          <a:ln/>
        </p:spPr>
        <p:txBody>
          <a:bodyPr wrap="square" lIns="0" tIns="0" rIns="0" bIns="0" rtlCol="0" anchor="t"/>
          <a:lstStyle/>
          <a:p>
            <a:pPr algn="l" indent="0" marL="0">
              <a:lnSpc>
                <a:spcPts val="2350"/>
              </a:lnSpc>
              <a:buNone/>
            </a:pPr>
            <a:r>
              <a:rPr lang="en-US" sz="1450" dirty="0">
                <a:solidFill>
                  <a:srgbClr val="D7E5D8"/>
                </a:solidFill>
                <a:latin typeface="Syne" pitchFamily="34" charset="0"/>
                <a:ea typeface="Syne" pitchFamily="34" charset="-122"/>
                <a:cs typeface="Syne" pitchFamily="34" charset="-120"/>
              </a:rPr>
              <a:t>Use 4-week sales forecasts to time promotions, product launches, and budget planning more effectively</a:t>
            </a:r>
            <a:endParaRPr lang="en-US" sz="1450" dirty="0"/>
          </a:p>
        </p:txBody>
      </p:sp>
      <p:pic>
        <p:nvPicPr>
          <p:cNvPr id="8" name="Image 3" descr="preencoded.png">    </p:cNvPr>
          <p:cNvPicPr>
            <a:picLocks noChangeAspect="1"/>
          </p:cNvPicPr>
          <p:nvPr/>
        </p:nvPicPr>
        <p:blipFill>
          <a:blip r:embed="rId4"/>
          <a:stretch>
            <a:fillRect/>
          </a:stretch>
        </p:blipFill>
        <p:spPr>
          <a:xfrm>
            <a:off x="4572000" y="1100495"/>
            <a:ext cx="3907393" cy="759500"/>
          </a:xfrm>
          <a:prstGeom prst="rect">
            <a:avLst/>
          </a:prstGeom>
        </p:spPr>
      </p:pic>
      <p:sp>
        <p:nvSpPr>
          <p:cNvPr id="9" name="Text 3"/>
          <p:cNvSpPr/>
          <p:nvPr/>
        </p:nvSpPr>
        <p:spPr>
          <a:xfrm>
            <a:off x="4761786" y="2144792"/>
            <a:ext cx="3527822" cy="593408"/>
          </a:xfrm>
          <a:prstGeom prst="rect">
            <a:avLst/>
          </a:prstGeom>
          <a:noFill/>
          <a:ln/>
        </p:spPr>
        <p:txBody>
          <a:bodyPr wrap="square" lIns="0" tIns="0" rIns="0" bIns="0" rtlCol="0" anchor="t"/>
          <a:lstStyle/>
          <a:p>
            <a:pPr algn="l" indent="0" marL="0">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Optimize stocking for weekends</a:t>
            </a:r>
            <a:endParaRPr lang="en-US" sz="1850" dirty="0"/>
          </a:p>
        </p:txBody>
      </p:sp>
      <p:sp>
        <p:nvSpPr>
          <p:cNvPr id="10" name="Text 4"/>
          <p:cNvSpPr/>
          <p:nvPr/>
        </p:nvSpPr>
        <p:spPr>
          <a:xfrm>
            <a:off x="4761786" y="2852023"/>
            <a:ext cx="3527822" cy="1215390"/>
          </a:xfrm>
          <a:prstGeom prst="rect">
            <a:avLst/>
          </a:prstGeom>
          <a:noFill/>
          <a:ln/>
        </p:spPr>
        <p:txBody>
          <a:bodyPr wrap="square" lIns="0" tIns="0" rIns="0" bIns="0" rtlCol="0" anchor="t"/>
          <a:lstStyle/>
          <a:p>
            <a:pPr algn="l" indent="0" marL="0">
              <a:lnSpc>
                <a:spcPts val="2350"/>
              </a:lnSpc>
              <a:buNone/>
            </a:pPr>
            <a:r>
              <a:rPr lang="en-US" sz="1450" dirty="0">
                <a:solidFill>
                  <a:srgbClr val="D7E5D8"/>
                </a:solidFill>
                <a:latin typeface="Syne" pitchFamily="34" charset="0"/>
                <a:ea typeface="Syne" pitchFamily="34" charset="-122"/>
                <a:cs typeface="Syne" pitchFamily="34" charset="-120"/>
              </a:rPr>
              <a:t>Leverage forecasts to adjust reorder points, especially ahead of high-demand weekends e.g restock mid week to prepare for spikes </a:t>
            </a:r>
            <a:endParaRPr lang="en-US" sz="1450" dirty="0"/>
          </a:p>
        </p:txBody>
      </p:sp>
      <p:pic>
        <p:nvPicPr>
          <p:cNvPr id="11" name="Image 4" descr="preencoded.png">    </p:cNvPr>
          <p:cNvPicPr>
            <a:picLocks noChangeAspect="1"/>
          </p:cNvPicPr>
          <p:nvPr/>
        </p:nvPicPr>
        <p:blipFill>
          <a:blip r:embed="rId5"/>
          <a:stretch>
            <a:fillRect/>
          </a:stretch>
        </p:blipFill>
        <p:spPr>
          <a:xfrm>
            <a:off x="664607" y="4541996"/>
            <a:ext cx="3907393" cy="759500"/>
          </a:xfrm>
          <a:prstGeom prst="rect">
            <a:avLst/>
          </a:prstGeom>
        </p:spPr>
      </p:pic>
      <p:sp>
        <p:nvSpPr>
          <p:cNvPr id="12" name="Text 5"/>
          <p:cNvSpPr/>
          <p:nvPr/>
        </p:nvSpPr>
        <p:spPr>
          <a:xfrm>
            <a:off x="854393" y="5586293"/>
            <a:ext cx="3527822" cy="593408"/>
          </a:xfrm>
          <a:prstGeom prst="rect">
            <a:avLst/>
          </a:prstGeom>
          <a:noFill/>
          <a:ln/>
        </p:spPr>
        <p:txBody>
          <a:bodyPr wrap="square" lIns="0" tIns="0" rIns="0" bIns="0" rtlCol="0" anchor="t"/>
          <a:lstStyle/>
          <a:p>
            <a:pPr algn="l" indent="0" marL="0">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Align Budgets with demand</a:t>
            </a:r>
            <a:endParaRPr lang="en-US" sz="1850" dirty="0"/>
          </a:p>
        </p:txBody>
      </p:sp>
      <p:sp>
        <p:nvSpPr>
          <p:cNvPr id="13" name="Text 6"/>
          <p:cNvSpPr/>
          <p:nvPr/>
        </p:nvSpPr>
        <p:spPr>
          <a:xfrm>
            <a:off x="854393" y="6293525"/>
            <a:ext cx="3527822" cy="1215390"/>
          </a:xfrm>
          <a:prstGeom prst="rect">
            <a:avLst/>
          </a:prstGeom>
          <a:noFill/>
          <a:ln/>
        </p:spPr>
        <p:txBody>
          <a:bodyPr wrap="square" lIns="0" tIns="0" rIns="0" bIns="0" rtlCol="0" anchor="t"/>
          <a:lstStyle/>
          <a:p>
            <a:pPr algn="l" indent="0" marL="0">
              <a:lnSpc>
                <a:spcPts val="2350"/>
              </a:lnSpc>
              <a:buNone/>
            </a:pPr>
            <a:r>
              <a:rPr lang="en-US" sz="1450" dirty="0">
                <a:solidFill>
                  <a:srgbClr val="D7E5D8"/>
                </a:solidFill>
                <a:latin typeface="Syne" pitchFamily="34" charset="0"/>
                <a:ea typeface="Syne" pitchFamily="34" charset="-122"/>
                <a:cs typeface="Syne" pitchFamily="34" charset="-120"/>
              </a:rPr>
              <a:t>Use predicted demand to plan inventory and purchasing budgets, helping to optimize cash flow and avoid overstocking or understocking</a:t>
            </a:r>
            <a:endParaRPr lang="en-US" sz="1450" dirty="0"/>
          </a:p>
        </p:txBody>
      </p:sp>
      <p:pic>
        <p:nvPicPr>
          <p:cNvPr id="14" name="Image 5" descr="preencoded.png">    </p:cNvPr>
          <p:cNvPicPr>
            <a:picLocks noChangeAspect="1"/>
          </p:cNvPicPr>
          <p:nvPr/>
        </p:nvPicPr>
        <p:blipFill>
          <a:blip r:embed="rId6"/>
          <a:stretch>
            <a:fillRect/>
          </a:stretch>
        </p:blipFill>
        <p:spPr>
          <a:xfrm>
            <a:off x="4572000" y="4541996"/>
            <a:ext cx="3907393" cy="759500"/>
          </a:xfrm>
          <a:prstGeom prst="rect">
            <a:avLst/>
          </a:prstGeom>
        </p:spPr>
      </p:pic>
      <p:sp>
        <p:nvSpPr>
          <p:cNvPr id="15" name="Text 7"/>
          <p:cNvSpPr/>
          <p:nvPr/>
        </p:nvSpPr>
        <p:spPr>
          <a:xfrm>
            <a:off x="4761786" y="5586293"/>
            <a:ext cx="3527822" cy="593408"/>
          </a:xfrm>
          <a:prstGeom prst="rect">
            <a:avLst/>
          </a:prstGeom>
          <a:noFill/>
          <a:ln/>
        </p:spPr>
        <p:txBody>
          <a:bodyPr wrap="square" lIns="0" tIns="0" rIns="0" bIns="0" rtlCol="0" anchor="t"/>
          <a:lstStyle/>
          <a:p>
            <a:pPr algn="l" indent="0" marL="0">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Adjust Stock levels proactively</a:t>
            </a:r>
            <a:endParaRPr lang="en-US" sz="1850" dirty="0"/>
          </a:p>
        </p:txBody>
      </p:sp>
      <p:sp>
        <p:nvSpPr>
          <p:cNvPr id="16" name="Text 8"/>
          <p:cNvSpPr/>
          <p:nvPr/>
        </p:nvSpPr>
        <p:spPr>
          <a:xfrm>
            <a:off x="4761786" y="6293525"/>
            <a:ext cx="3527822" cy="911543"/>
          </a:xfrm>
          <a:prstGeom prst="rect">
            <a:avLst/>
          </a:prstGeom>
          <a:noFill/>
          <a:ln/>
        </p:spPr>
        <p:txBody>
          <a:bodyPr wrap="square" lIns="0" tIns="0" rIns="0" bIns="0" rtlCol="0" anchor="t"/>
          <a:lstStyle/>
          <a:p>
            <a:pPr algn="l" indent="0" marL="0">
              <a:lnSpc>
                <a:spcPts val="2350"/>
              </a:lnSpc>
              <a:buNone/>
            </a:pPr>
            <a:r>
              <a:rPr lang="en-US" sz="1450" dirty="0">
                <a:solidFill>
                  <a:srgbClr val="D7E5D8"/>
                </a:solidFill>
                <a:latin typeface="Syne" pitchFamily="34" charset="0"/>
                <a:ea typeface="Syne" pitchFamily="34" charset="-122"/>
                <a:cs typeface="Syne" pitchFamily="34" charset="-120"/>
              </a:rPr>
              <a:t>Base stock adjustments on upcoming demand forecasts to ensure timely replenishment if fast-moving products</a:t>
            </a:r>
            <a:endParaRPr lang="en-US" sz="14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5543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Next Steps</a:t>
            </a:r>
            <a:endParaRPr lang="en-US" sz="4450" dirty="0"/>
          </a:p>
        </p:txBody>
      </p:sp>
      <p:sp>
        <p:nvSpPr>
          <p:cNvPr id="4" name="Shape 1"/>
          <p:cNvSpPr/>
          <p:nvPr/>
        </p:nvSpPr>
        <p:spPr>
          <a:xfrm>
            <a:off x="1048941" y="1704380"/>
            <a:ext cx="30480" cy="5869662"/>
          </a:xfrm>
          <a:prstGeom prst="roundRect">
            <a:avLst>
              <a:gd name="adj" fmla="val 312558"/>
            </a:avLst>
          </a:prstGeom>
          <a:solidFill>
            <a:srgbClr val="6D9121"/>
          </a:solidFill>
          <a:ln/>
        </p:spPr>
      </p:sp>
      <p:sp>
        <p:nvSpPr>
          <p:cNvPr id="5" name="Shape 2"/>
          <p:cNvSpPr/>
          <p:nvPr/>
        </p:nvSpPr>
        <p:spPr>
          <a:xfrm>
            <a:off x="1273612" y="1944291"/>
            <a:ext cx="680442" cy="30480"/>
          </a:xfrm>
          <a:prstGeom prst="roundRect">
            <a:avLst>
              <a:gd name="adj" fmla="val 312558"/>
            </a:avLst>
          </a:prstGeom>
          <a:solidFill>
            <a:srgbClr val="6D9121"/>
          </a:solidFill>
          <a:ln/>
        </p:spPr>
      </p:sp>
      <p:sp>
        <p:nvSpPr>
          <p:cNvPr id="6" name="Shape 3"/>
          <p:cNvSpPr/>
          <p:nvPr/>
        </p:nvSpPr>
        <p:spPr>
          <a:xfrm>
            <a:off x="793790" y="1704380"/>
            <a:ext cx="510302" cy="510302"/>
          </a:xfrm>
          <a:prstGeom prst="roundRect">
            <a:avLst>
              <a:gd name="adj" fmla="val 18669"/>
            </a:avLst>
          </a:prstGeom>
          <a:solidFill>
            <a:srgbClr val="547808"/>
          </a:solidFill>
          <a:ln w="7620">
            <a:solidFill>
              <a:srgbClr val="6D9121"/>
            </a:solidFill>
            <a:prstDash val="solid"/>
          </a:ln>
        </p:spPr>
      </p:sp>
      <p:sp>
        <p:nvSpPr>
          <p:cNvPr id="7" name="Text 4"/>
          <p:cNvSpPr/>
          <p:nvPr/>
        </p:nvSpPr>
        <p:spPr>
          <a:xfrm>
            <a:off x="878860" y="174688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8" name="Text 5"/>
          <p:cNvSpPr/>
          <p:nvPr/>
        </p:nvSpPr>
        <p:spPr>
          <a:xfrm>
            <a:off x="2183011" y="1782247"/>
            <a:ext cx="4365069"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Ensemble Stacking</a:t>
            </a:r>
            <a:endParaRPr lang="en-US" sz="2200" dirty="0"/>
          </a:p>
        </p:txBody>
      </p:sp>
      <p:sp>
        <p:nvSpPr>
          <p:cNvPr id="9" name="Text 6"/>
          <p:cNvSpPr/>
          <p:nvPr/>
        </p:nvSpPr>
        <p:spPr>
          <a:xfrm>
            <a:off x="2183011" y="2272665"/>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Create a single model of our best models, Random Forest and XGBoost in order to get the best patterns and improve accuracy</a:t>
            </a:r>
            <a:endParaRPr lang="en-US" sz="1750" dirty="0"/>
          </a:p>
        </p:txBody>
      </p:sp>
      <p:sp>
        <p:nvSpPr>
          <p:cNvPr id="10" name="Shape 7"/>
          <p:cNvSpPr/>
          <p:nvPr/>
        </p:nvSpPr>
        <p:spPr>
          <a:xfrm>
            <a:off x="1273612" y="4054912"/>
            <a:ext cx="680442" cy="30480"/>
          </a:xfrm>
          <a:prstGeom prst="roundRect">
            <a:avLst>
              <a:gd name="adj" fmla="val 312558"/>
            </a:avLst>
          </a:prstGeom>
          <a:solidFill>
            <a:srgbClr val="6D9121"/>
          </a:solidFill>
          <a:ln/>
        </p:spPr>
      </p:sp>
      <p:sp>
        <p:nvSpPr>
          <p:cNvPr id="11" name="Shape 8"/>
          <p:cNvSpPr/>
          <p:nvPr/>
        </p:nvSpPr>
        <p:spPr>
          <a:xfrm>
            <a:off x="793790" y="3815001"/>
            <a:ext cx="510302" cy="510302"/>
          </a:xfrm>
          <a:prstGeom prst="roundRect">
            <a:avLst>
              <a:gd name="adj" fmla="val 18669"/>
            </a:avLst>
          </a:prstGeom>
          <a:solidFill>
            <a:srgbClr val="547808"/>
          </a:solidFill>
          <a:ln w="7620">
            <a:solidFill>
              <a:srgbClr val="6D9121"/>
            </a:solidFill>
            <a:prstDash val="solid"/>
          </a:ln>
        </p:spPr>
      </p:sp>
      <p:sp>
        <p:nvSpPr>
          <p:cNvPr id="12" name="Text 9"/>
          <p:cNvSpPr/>
          <p:nvPr/>
        </p:nvSpPr>
        <p:spPr>
          <a:xfrm>
            <a:off x="878860" y="3857506"/>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3" name="Text 10"/>
          <p:cNvSpPr/>
          <p:nvPr/>
        </p:nvSpPr>
        <p:spPr>
          <a:xfrm>
            <a:off x="2183011" y="3892868"/>
            <a:ext cx="6167199"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Holidays and campaign data</a:t>
            </a:r>
            <a:endParaRPr lang="en-US" sz="2200" dirty="0"/>
          </a:p>
        </p:txBody>
      </p:sp>
      <p:sp>
        <p:nvSpPr>
          <p:cNvPr id="14" name="Text 11"/>
          <p:cNvSpPr/>
          <p:nvPr/>
        </p:nvSpPr>
        <p:spPr>
          <a:xfrm>
            <a:off x="2183011" y="4737616"/>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Take in a CSV or API feed of local holidays and promotional campaigns from an external source</a:t>
            </a:r>
            <a:endParaRPr lang="en-US" sz="1750" dirty="0"/>
          </a:p>
        </p:txBody>
      </p:sp>
      <p:sp>
        <p:nvSpPr>
          <p:cNvPr id="15" name="Shape 12"/>
          <p:cNvSpPr/>
          <p:nvPr/>
        </p:nvSpPr>
        <p:spPr>
          <a:xfrm>
            <a:off x="1273612" y="6156960"/>
            <a:ext cx="680442" cy="30480"/>
          </a:xfrm>
          <a:prstGeom prst="roundRect">
            <a:avLst>
              <a:gd name="adj" fmla="val 312558"/>
            </a:avLst>
          </a:prstGeom>
          <a:solidFill>
            <a:srgbClr val="6D9121"/>
          </a:solidFill>
          <a:ln/>
        </p:spPr>
      </p:sp>
      <p:sp>
        <p:nvSpPr>
          <p:cNvPr id="16" name="Shape 13"/>
          <p:cNvSpPr/>
          <p:nvPr/>
        </p:nvSpPr>
        <p:spPr>
          <a:xfrm>
            <a:off x="793790" y="5917049"/>
            <a:ext cx="510302" cy="510302"/>
          </a:xfrm>
          <a:prstGeom prst="roundRect">
            <a:avLst>
              <a:gd name="adj" fmla="val 18669"/>
            </a:avLst>
          </a:prstGeom>
          <a:solidFill>
            <a:srgbClr val="547808"/>
          </a:solidFill>
          <a:ln w="7620">
            <a:solidFill>
              <a:srgbClr val="6D9121"/>
            </a:solidFill>
            <a:prstDash val="solid"/>
          </a:ln>
        </p:spPr>
      </p:sp>
      <p:sp>
        <p:nvSpPr>
          <p:cNvPr id="17" name="Text 14"/>
          <p:cNvSpPr/>
          <p:nvPr/>
        </p:nvSpPr>
        <p:spPr>
          <a:xfrm>
            <a:off x="878860" y="595955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3</a:t>
            </a:r>
            <a:endParaRPr lang="en-US" sz="2650" dirty="0"/>
          </a:p>
        </p:txBody>
      </p:sp>
      <p:sp>
        <p:nvSpPr>
          <p:cNvPr id="18" name="Text 15"/>
          <p:cNvSpPr/>
          <p:nvPr/>
        </p:nvSpPr>
        <p:spPr>
          <a:xfrm>
            <a:off x="2183011" y="5994916"/>
            <a:ext cx="5545574"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Performance monitoring</a:t>
            </a:r>
            <a:endParaRPr lang="en-US" sz="2200" dirty="0"/>
          </a:p>
        </p:txBody>
      </p:sp>
      <p:sp>
        <p:nvSpPr>
          <p:cNvPr id="19" name="Text 16"/>
          <p:cNvSpPr/>
          <p:nvPr/>
        </p:nvSpPr>
        <p:spPr>
          <a:xfrm>
            <a:off x="2183011" y="6485334"/>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Record daily forecasts vs actual mistakes in a database or CSV file. Expand data to include recent dates by incorporating present data </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2507337"/>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DEMO</a:t>
            </a:r>
            <a:endParaRPr lang="en-US" sz="4450" dirty="0"/>
          </a:p>
        </p:txBody>
      </p:sp>
      <p:sp>
        <p:nvSpPr>
          <p:cNvPr id="3" name="Text 1"/>
          <p:cNvSpPr/>
          <p:nvPr/>
        </p:nvSpPr>
        <p:spPr>
          <a:xfrm>
            <a:off x="793790" y="3669744"/>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The final XGBoost regression model was deployed as an interactive web app to enable real-time forecasting of future sales based on engineered features</a:t>
            </a:r>
            <a:endParaRPr lang="en-US" sz="1750" dirty="0"/>
          </a:p>
        </p:txBody>
      </p:sp>
      <p:sp>
        <p:nvSpPr>
          <p:cNvPr id="4" name="Text 2"/>
          <p:cNvSpPr/>
          <p:nvPr/>
        </p:nvSpPr>
        <p:spPr>
          <a:xfrm>
            <a:off x="793790" y="447484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A lightweight front-end interface was developed using Streamlit</a:t>
            </a:r>
            <a:endParaRPr lang="en-US" sz="1750" dirty="0"/>
          </a:p>
        </p:txBody>
      </p:sp>
      <p:sp>
        <p:nvSpPr>
          <p:cNvPr id="5" name="Text 3"/>
          <p:cNvSpPr/>
          <p:nvPr/>
        </p:nvSpPr>
        <p:spPr>
          <a:xfrm>
            <a:off x="793790" y="491704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Users enter recent sales and calendar info like date or weekend, and it predicts upcoming sales</a:t>
            </a:r>
            <a:endParaRPr lang="en-US" sz="1750" dirty="0"/>
          </a:p>
        </p:txBody>
      </p:sp>
      <p:sp>
        <p:nvSpPr>
          <p:cNvPr id="6" name="Text 4"/>
          <p:cNvSpPr/>
          <p:nvPr/>
        </p:nvSpPr>
        <p:spPr>
          <a:xfrm>
            <a:off x="793790" y="535924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The application was hosted using ngrok which provides a secure public URL for accessing the web app</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569488"/>
            <a:ext cx="3090624" cy="3090624"/>
          </a:xfrm>
          <a:prstGeom prst="rect">
            <a:avLst/>
          </a:prstGeom>
        </p:spPr>
      </p:pic>
      <p:sp>
        <p:nvSpPr>
          <p:cNvPr id="4" name="Text 0"/>
          <p:cNvSpPr/>
          <p:nvPr/>
        </p:nvSpPr>
        <p:spPr>
          <a:xfrm>
            <a:off x="4451390" y="2364224"/>
            <a:ext cx="5998607" cy="566976"/>
          </a:xfrm>
          <a:prstGeom prst="rect">
            <a:avLst/>
          </a:prstGeom>
          <a:noFill/>
          <a:ln/>
        </p:spPr>
        <p:txBody>
          <a:bodyPr wrap="none" lIns="0" tIns="0" rIns="0" bIns="0" rtlCol="0" anchor="t"/>
          <a:lstStyle/>
          <a:p>
            <a:pPr algn="l" indent="0" marL="0">
              <a:lnSpc>
                <a:spcPts val="4450"/>
              </a:lnSpc>
              <a:buNone/>
            </a:pPr>
            <a:r>
              <a:rPr lang="en-US" sz="3550" b="1" u="sng" dirty="0">
                <a:solidFill>
                  <a:srgbClr val="F0F4F1"/>
                </a:solidFill>
                <a:latin typeface="Syne Extra Bold" pitchFamily="34" charset="0"/>
                <a:ea typeface="Syne Extra Bold" pitchFamily="34" charset="-122"/>
                <a:cs typeface="Syne Extra Bold" pitchFamily="34" charset="-120"/>
              </a:rPr>
              <a:t>Business Understanding</a:t>
            </a:r>
            <a:endParaRPr lang="en-US" sz="3550" dirty="0"/>
          </a:p>
        </p:txBody>
      </p:sp>
      <p:sp>
        <p:nvSpPr>
          <p:cNvPr id="5" name="Shape 1"/>
          <p:cNvSpPr/>
          <p:nvPr/>
        </p:nvSpPr>
        <p:spPr>
          <a:xfrm>
            <a:off x="4451390" y="3186351"/>
            <a:ext cx="510302" cy="510302"/>
          </a:xfrm>
          <a:prstGeom prst="roundRect">
            <a:avLst>
              <a:gd name="adj" fmla="val 18669"/>
            </a:avLst>
          </a:prstGeom>
          <a:solidFill>
            <a:srgbClr val="547808"/>
          </a:solidFill>
          <a:ln w="7620">
            <a:solidFill>
              <a:srgbClr val="6D9121"/>
            </a:solidFill>
            <a:prstDash val="solid"/>
          </a:ln>
        </p:spPr>
      </p:sp>
      <p:pic>
        <p:nvPicPr>
          <p:cNvPr id="6" name="Image 2" descr="preencoded.png">    </p:cNvPr>
          <p:cNvPicPr>
            <a:picLocks noChangeAspect="1"/>
          </p:cNvPicPr>
          <p:nvPr/>
        </p:nvPicPr>
        <p:blipFill>
          <a:blip r:embed="rId3"/>
          <a:stretch>
            <a:fillRect/>
          </a:stretch>
        </p:blipFill>
        <p:spPr>
          <a:xfrm>
            <a:off x="4536460" y="3228856"/>
            <a:ext cx="340162" cy="425291"/>
          </a:xfrm>
          <a:prstGeom prst="rect">
            <a:avLst/>
          </a:prstGeom>
        </p:spPr>
      </p:pic>
      <p:sp>
        <p:nvSpPr>
          <p:cNvPr id="7" name="Text 2"/>
          <p:cNvSpPr/>
          <p:nvPr/>
        </p:nvSpPr>
        <p:spPr>
          <a:xfrm>
            <a:off x="5188506" y="3264218"/>
            <a:ext cx="3162181"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Brand Growth</a:t>
            </a:r>
            <a:endParaRPr lang="en-US" sz="2200" dirty="0"/>
          </a:p>
        </p:txBody>
      </p:sp>
      <p:sp>
        <p:nvSpPr>
          <p:cNvPr id="8" name="Text 3"/>
          <p:cNvSpPr/>
          <p:nvPr/>
        </p:nvSpPr>
        <p:spPr>
          <a:xfrm>
            <a:off x="5188506" y="3754636"/>
            <a:ext cx="3813810"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Oraimo, Africa’s leading smart-accessories brand since 2013.</a:t>
            </a:r>
            <a:endParaRPr lang="en-US" sz="1750" dirty="0"/>
          </a:p>
        </p:txBody>
      </p:sp>
      <p:sp>
        <p:nvSpPr>
          <p:cNvPr id="9" name="Shape 4"/>
          <p:cNvSpPr/>
          <p:nvPr/>
        </p:nvSpPr>
        <p:spPr>
          <a:xfrm>
            <a:off x="9285803" y="3186351"/>
            <a:ext cx="510302" cy="510302"/>
          </a:xfrm>
          <a:prstGeom prst="roundRect">
            <a:avLst>
              <a:gd name="adj" fmla="val 18669"/>
            </a:avLst>
          </a:prstGeom>
          <a:solidFill>
            <a:srgbClr val="547808"/>
          </a:solidFill>
          <a:ln w="7620">
            <a:solidFill>
              <a:srgbClr val="6D9121"/>
            </a:solidFill>
            <a:prstDash val="solid"/>
          </a:ln>
        </p:spPr>
      </p:sp>
      <p:pic>
        <p:nvPicPr>
          <p:cNvPr id="10" name="Image 3" descr="preencoded.png">    </p:cNvPr>
          <p:cNvPicPr>
            <a:picLocks noChangeAspect="1"/>
          </p:cNvPicPr>
          <p:nvPr/>
        </p:nvPicPr>
        <p:blipFill>
          <a:blip r:embed="rId4"/>
          <a:stretch>
            <a:fillRect/>
          </a:stretch>
        </p:blipFill>
        <p:spPr>
          <a:xfrm>
            <a:off x="9370874" y="3228856"/>
            <a:ext cx="340162" cy="425291"/>
          </a:xfrm>
          <a:prstGeom prst="rect">
            <a:avLst/>
          </a:prstGeom>
        </p:spPr>
      </p:pic>
      <p:sp>
        <p:nvSpPr>
          <p:cNvPr id="11" name="Text 5"/>
          <p:cNvSpPr/>
          <p:nvPr/>
        </p:nvSpPr>
        <p:spPr>
          <a:xfrm>
            <a:off x="10022919" y="3264218"/>
            <a:ext cx="3400544"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Product Range</a:t>
            </a:r>
            <a:endParaRPr lang="en-US" sz="2200" dirty="0"/>
          </a:p>
        </p:txBody>
      </p:sp>
      <p:sp>
        <p:nvSpPr>
          <p:cNvPr id="12" name="Text 6"/>
          <p:cNvSpPr/>
          <p:nvPr/>
        </p:nvSpPr>
        <p:spPr>
          <a:xfrm>
            <a:off x="10022919" y="3754636"/>
            <a:ext cx="3813810"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Includes earbuds, power banks, and personal care devices.</a:t>
            </a:r>
            <a:endParaRPr lang="en-US" sz="1750" dirty="0"/>
          </a:p>
        </p:txBody>
      </p:sp>
      <p:sp>
        <p:nvSpPr>
          <p:cNvPr id="13" name="Shape 7"/>
          <p:cNvSpPr/>
          <p:nvPr/>
        </p:nvSpPr>
        <p:spPr>
          <a:xfrm>
            <a:off x="4451390" y="4934069"/>
            <a:ext cx="510302" cy="510302"/>
          </a:xfrm>
          <a:prstGeom prst="roundRect">
            <a:avLst>
              <a:gd name="adj" fmla="val 18669"/>
            </a:avLst>
          </a:prstGeom>
          <a:solidFill>
            <a:srgbClr val="547808"/>
          </a:solidFill>
          <a:ln w="7620">
            <a:solidFill>
              <a:srgbClr val="6D9121"/>
            </a:solidFill>
            <a:prstDash val="solid"/>
          </a:ln>
        </p:spPr>
      </p:sp>
      <p:pic>
        <p:nvPicPr>
          <p:cNvPr id="14" name="Image 4" descr="preencoded.png">    </p:cNvPr>
          <p:cNvPicPr>
            <a:picLocks noChangeAspect="1"/>
          </p:cNvPicPr>
          <p:nvPr/>
        </p:nvPicPr>
        <p:blipFill>
          <a:blip r:embed="rId5"/>
          <a:stretch>
            <a:fillRect/>
          </a:stretch>
        </p:blipFill>
        <p:spPr>
          <a:xfrm>
            <a:off x="4536460" y="4976574"/>
            <a:ext cx="340162" cy="425291"/>
          </a:xfrm>
          <a:prstGeom prst="rect">
            <a:avLst/>
          </a:prstGeom>
        </p:spPr>
      </p:pic>
      <p:sp>
        <p:nvSpPr>
          <p:cNvPr id="15" name="Text 8"/>
          <p:cNvSpPr/>
          <p:nvPr/>
        </p:nvSpPr>
        <p:spPr>
          <a:xfrm>
            <a:off x="5188506" y="5011936"/>
            <a:ext cx="4069199"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Competitive Edge</a:t>
            </a:r>
            <a:endParaRPr lang="en-US" sz="2200" dirty="0"/>
          </a:p>
        </p:txBody>
      </p:sp>
      <p:sp>
        <p:nvSpPr>
          <p:cNvPr id="16" name="Text 9"/>
          <p:cNvSpPr/>
          <p:nvPr/>
        </p:nvSpPr>
        <p:spPr>
          <a:xfrm>
            <a:off x="5188506" y="5502354"/>
            <a:ext cx="8648105"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Affordable pricing, loyalty rewards, after-sales support, and influencer marketing.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056567"/>
            <a:ext cx="4919305" cy="4116348"/>
          </a:xfrm>
          <a:prstGeom prst="rect">
            <a:avLst/>
          </a:prstGeom>
        </p:spPr>
      </p:pic>
      <p:sp>
        <p:nvSpPr>
          <p:cNvPr id="4" name="Text 0"/>
          <p:cNvSpPr/>
          <p:nvPr/>
        </p:nvSpPr>
        <p:spPr>
          <a:xfrm>
            <a:off x="793790" y="1943100"/>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Business Problem</a:t>
            </a:r>
            <a:endParaRPr lang="en-US" sz="4450" dirty="0"/>
          </a:p>
        </p:txBody>
      </p:sp>
      <p:pic>
        <p:nvPicPr>
          <p:cNvPr id="5" name="Image 2" descr="preencoded.png">    </p:cNvPr>
          <p:cNvPicPr>
            <a:picLocks noChangeAspect="1"/>
          </p:cNvPicPr>
          <p:nvPr/>
        </p:nvPicPr>
        <p:blipFill>
          <a:blip r:embed="rId3"/>
          <a:stretch>
            <a:fillRect/>
          </a:stretch>
        </p:blipFill>
        <p:spPr>
          <a:xfrm>
            <a:off x="793790" y="3700820"/>
            <a:ext cx="680442" cy="680442"/>
          </a:xfrm>
          <a:prstGeom prst="rect">
            <a:avLst/>
          </a:prstGeom>
        </p:spPr>
      </p:pic>
      <p:sp>
        <p:nvSpPr>
          <p:cNvPr id="6" name="Text 1"/>
          <p:cNvSpPr/>
          <p:nvPr/>
        </p:nvSpPr>
        <p:spPr>
          <a:xfrm>
            <a:off x="793790" y="4608076"/>
            <a:ext cx="3636407" cy="453509"/>
          </a:xfrm>
          <a:prstGeom prst="rect">
            <a:avLst/>
          </a:prstGeom>
          <a:noFill/>
          <a:ln/>
        </p:spPr>
        <p:txBody>
          <a:bodyPr wrap="none" lIns="0" tIns="0" rIns="0" bIns="0" rtlCol="0" anchor="t"/>
          <a:lstStyle/>
          <a:p>
            <a:pPr algn="l" indent="0" marL="0">
              <a:lnSpc>
                <a:spcPts val="3550"/>
              </a:lnSpc>
              <a:buNone/>
            </a:pPr>
            <a:r>
              <a:rPr lang="en-US" sz="2200" b="1" dirty="0">
                <a:solidFill>
                  <a:srgbClr val="D7E5D8"/>
                </a:solidFill>
                <a:latin typeface="Syne" pitchFamily="34" charset="0"/>
                <a:ea typeface="Syne" pitchFamily="34" charset="-122"/>
                <a:cs typeface="Syne" pitchFamily="34" charset="-120"/>
              </a:rPr>
              <a:t>Inconsistent Sales</a:t>
            </a:r>
            <a:endParaRPr lang="en-US" sz="2200" dirty="0"/>
          </a:p>
        </p:txBody>
      </p:sp>
      <p:sp>
        <p:nvSpPr>
          <p:cNvPr id="7" name="Text 2"/>
          <p:cNvSpPr/>
          <p:nvPr/>
        </p:nvSpPr>
        <p:spPr>
          <a:xfrm>
            <a:off x="793790" y="5197673"/>
            <a:ext cx="3636407"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Sales fluctuate by product and region, resulting in inefficiencies and revenue loss.</a:t>
            </a:r>
            <a:endParaRPr lang="en-US" sz="1750" dirty="0"/>
          </a:p>
        </p:txBody>
      </p:sp>
      <p:pic>
        <p:nvPicPr>
          <p:cNvPr id="8" name="Image 3" descr="preencoded.png">    </p:cNvPr>
          <p:cNvPicPr>
            <a:picLocks noChangeAspect="1"/>
          </p:cNvPicPr>
          <p:nvPr/>
        </p:nvPicPr>
        <p:blipFill>
          <a:blip r:embed="rId4"/>
          <a:stretch>
            <a:fillRect/>
          </a:stretch>
        </p:blipFill>
        <p:spPr>
          <a:xfrm>
            <a:off x="4713684" y="3700820"/>
            <a:ext cx="680442" cy="680442"/>
          </a:xfrm>
          <a:prstGeom prst="rect">
            <a:avLst/>
          </a:prstGeom>
        </p:spPr>
      </p:pic>
      <p:sp>
        <p:nvSpPr>
          <p:cNvPr id="9" name="Text 3"/>
          <p:cNvSpPr/>
          <p:nvPr/>
        </p:nvSpPr>
        <p:spPr>
          <a:xfrm>
            <a:off x="4713684" y="4608076"/>
            <a:ext cx="3636526" cy="453509"/>
          </a:xfrm>
          <a:prstGeom prst="rect">
            <a:avLst/>
          </a:prstGeom>
          <a:noFill/>
          <a:ln/>
        </p:spPr>
        <p:txBody>
          <a:bodyPr wrap="none" lIns="0" tIns="0" rIns="0" bIns="0" rtlCol="0" anchor="t"/>
          <a:lstStyle/>
          <a:p>
            <a:pPr algn="l" indent="0" marL="0">
              <a:lnSpc>
                <a:spcPts val="3550"/>
              </a:lnSpc>
              <a:buNone/>
            </a:pPr>
            <a:r>
              <a:rPr lang="en-US" sz="2200" b="1" dirty="0">
                <a:solidFill>
                  <a:srgbClr val="D7E5D8"/>
                </a:solidFill>
                <a:latin typeface="Syne" pitchFamily="34" charset="0"/>
                <a:ea typeface="Syne" pitchFamily="34" charset="-122"/>
                <a:cs typeface="Syne" pitchFamily="34" charset="-120"/>
              </a:rPr>
              <a:t>Forecasting Need</a:t>
            </a:r>
            <a:endParaRPr lang="en-US" sz="2200" dirty="0"/>
          </a:p>
        </p:txBody>
      </p:sp>
      <p:sp>
        <p:nvSpPr>
          <p:cNvPr id="10" name="Text 4"/>
          <p:cNvSpPr/>
          <p:nvPr/>
        </p:nvSpPr>
        <p:spPr>
          <a:xfrm>
            <a:off x="4713684" y="5197673"/>
            <a:ext cx="3636526"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Accurate forecasting is essential to optimize inventory management and budget allocation.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5841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Objectives</a:t>
            </a:r>
            <a:endParaRPr lang="en-US" sz="4450" dirty="0"/>
          </a:p>
        </p:txBody>
      </p:sp>
      <p:sp>
        <p:nvSpPr>
          <p:cNvPr id="3" name="Text 1"/>
          <p:cNvSpPr/>
          <p:nvPr/>
        </p:nvSpPr>
        <p:spPr>
          <a:xfrm>
            <a:off x="793790" y="3811429"/>
            <a:ext cx="2845594" cy="362903"/>
          </a:xfrm>
          <a:prstGeom prst="rect">
            <a:avLst/>
          </a:prstGeom>
          <a:noFill/>
          <a:ln/>
        </p:spPr>
        <p:txBody>
          <a:bodyPr wrap="none" lIns="0" tIns="0" rIns="0" bIns="0" rtlCol="0" anchor="t"/>
          <a:lstStyle/>
          <a:p>
            <a:pPr algn="l" indent="0" marL="0">
              <a:lnSpc>
                <a:spcPts val="2850"/>
              </a:lnSpc>
              <a:buNone/>
            </a:pPr>
            <a:r>
              <a:rPr lang="en-US" sz="1750" b="1" u="sng" dirty="0">
                <a:solidFill>
                  <a:srgbClr val="D7E5D8"/>
                </a:solidFill>
                <a:latin typeface="Syne" pitchFamily="34" charset="0"/>
                <a:ea typeface="Syne" pitchFamily="34" charset="-122"/>
                <a:cs typeface="Syne" pitchFamily="34" charset="-120"/>
              </a:rPr>
              <a:t>Forecasting Model</a:t>
            </a:r>
            <a:endParaRPr lang="en-US" sz="1750" dirty="0"/>
          </a:p>
        </p:txBody>
      </p:sp>
      <p:sp>
        <p:nvSpPr>
          <p:cNvPr id="4" name="Text 2"/>
          <p:cNvSpPr/>
          <p:nvPr/>
        </p:nvSpPr>
        <p:spPr>
          <a:xfrm>
            <a:off x="793790" y="4378404"/>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Build a model to predict sales for October 2024.</a:t>
            </a:r>
            <a:endParaRPr lang="en-US" sz="1750" dirty="0"/>
          </a:p>
        </p:txBody>
      </p:sp>
      <p:sp>
        <p:nvSpPr>
          <p:cNvPr id="5" name="Text 3"/>
          <p:cNvSpPr/>
          <p:nvPr/>
        </p:nvSpPr>
        <p:spPr>
          <a:xfrm>
            <a:off x="4200406" y="3811429"/>
            <a:ext cx="2845594" cy="725805"/>
          </a:xfrm>
          <a:prstGeom prst="rect">
            <a:avLst/>
          </a:prstGeom>
          <a:noFill/>
          <a:ln/>
        </p:spPr>
        <p:txBody>
          <a:bodyPr wrap="square" lIns="0" tIns="0" rIns="0" bIns="0" rtlCol="0" anchor="t"/>
          <a:lstStyle/>
          <a:p>
            <a:pPr algn="l" indent="0" marL="0">
              <a:lnSpc>
                <a:spcPts val="2850"/>
              </a:lnSpc>
              <a:buNone/>
            </a:pPr>
            <a:r>
              <a:rPr lang="en-US" sz="1750" b="1" u="sng" dirty="0">
                <a:solidFill>
                  <a:srgbClr val="D7E5D8"/>
                </a:solidFill>
                <a:latin typeface="Syne" pitchFamily="34" charset="0"/>
                <a:ea typeface="Syne" pitchFamily="34" charset="-122"/>
                <a:cs typeface="Syne" pitchFamily="34" charset="-120"/>
              </a:rPr>
              <a:t>Performance Evaluation</a:t>
            </a:r>
            <a:endParaRPr lang="en-US" sz="1750" dirty="0"/>
          </a:p>
        </p:txBody>
      </p:sp>
      <p:sp>
        <p:nvSpPr>
          <p:cNvPr id="6" name="Text 4"/>
          <p:cNvSpPr/>
          <p:nvPr/>
        </p:nvSpPr>
        <p:spPr>
          <a:xfrm>
            <a:off x="4200406" y="4741307"/>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Identify top cities and products.</a:t>
            </a:r>
            <a:endParaRPr lang="en-US" sz="1750" dirty="0"/>
          </a:p>
        </p:txBody>
      </p:sp>
      <p:sp>
        <p:nvSpPr>
          <p:cNvPr id="7" name="Text 5"/>
          <p:cNvSpPr/>
          <p:nvPr/>
        </p:nvSpPr>
        <p:spPr>
          <a:xfrm>
            <a:off x="7607022" y="3811429"/>
            <a:ext cx="2845594" cy="362903"/>
          </a:xfrm>
          <a:prstGeom prst="rect">
            <a:avLst/>
          </a:prstGeom>
          <a:noFill/>
          <a:ln/>
        </p:spPr>
        <p:txBody>
          <a:bodyPr wrap="none" lIns="0" tIns="0" rIns="0" bIns="0" rtlCol="0" anchor="t"/>
          <a:lstStyle/>
          <a:p>
            <a:pPr algn="l" indent="0" marL="0">
              <a:lnSpc>
                <a:spcPts val="2850"/>
              </a:lnSpc>
              <a:buNone/>
            </a:pPr>
            <a:r>
              <a:rPr lang="en-US" sz="1750" b="1" u="sng" dirty="0">
                <a:solidFill>
                  <a:srgbClr val="D7E5D8"/>
                </a:solidFill>
                <a:latin typeface="Syne" pitchFamily="34" charset="0"/>
                <a:ea typeface="Syne" pitchFamily="34" charset="-122"/>
                <a:cs typeface="Syne" pitchFamily="34" charset="-120"/>
              </a:rPr>
              <a:t>Actionable Insights</a:t>
            </a:r>
            <a:endParaRPr lang="en-US" sz="1750" dirty="0"/>
          </a:p>
        </p:txBody>
      </p:sp>
      <p:sp>
        <p:nvSpPr>
          <p:cNvPr id="8" name="Text 6"/>
          <p:cNvSpPr/>
          <p:nvPr/>
        </p:nvSpPr>
        <p:spPr>
          <a:xfrm>
            <a:off x="7607022" y="4378404"/>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Support financial planning and resource allocation.</a:t>
            </a:r>
            <a:endParaRPr lang="en-US" sz="1750" dirty="0"/>
          </a:p>
        </p:txBody>
      </p:sp>
      <p:sp>
        <p:nvSpPr>
          <p:cNvPr id="9" name="Text 7"/>
          <p:cNvSpPr/>
          <p:nvPr/>
        </p:nvSpPr>
        <p:spPr>
          <a:xfrm>
            <a:off x="11013638" y="3811429"/>
            <a:ext cx="2845594" cy="362903"/>
          </a:xfrm>
          <a:prstGeom prst="rect">
            <a:avLst/>
          </a:prstGeom>
          <a:noFill/>
          <a:ln/>
        </p:spPr>
        <p:txBody>
          <a:bodyPr wrap="none" lIns="0" tIns="0" rIns="0" bIns="0" rtlCol="0" anchor="t"/>
          <a:lstStyle/>
          <a:p>
            <a:pPr algn="l" indent="0" marL="0">
              <a:lnSpc>
                <a:spcPts val="2850"/>
              </a:lnSpc>
              <a:buNone/>
            </a:pPr>
            <a:r>
              <a:rPr lang="en-US" sz="1750" b="1" u="sng" dirty="0">
                <a:solidFill>
                  <a:srgbClr val="D7E5D8"/>
                </a:solidFill>
                <a:latin typeface="Syne" pitchFamily="34" charset="0"/>
                <a:ea typeface="Syne" pitchFamily="34" charset="-122"/>
                <a:cs typeface="Syne" pitchFamily="34" charset="-120"/>
              </a:rPr>
              <a:t>Dashboard Creation</a:t>
            </a:r>
            <a:endParaRPr lang="en-US" sz="1750" dirty="0"/>
          </a:p>
        </p:txBody>
      </p:sp>
      <p:sp>
        <p:nvSpPr>
          <p:cNvPr id="10" name="Text 8"/>
          <p:cNvSpPr/>
          <p:nvPr/>
        </p:nvSpPr>
        <p:spPr>
          <a:xfrm>
            <a:off x="11013638" y="4378404"/>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Develop a forecasting visualization tool.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130987"/>
            <a:ext cx="8501896"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Metrics of Success</a:t>
            </a:r>
            <a:endParaRPr lang="en-US" sz="4450" dirty="0"/>
          </a:p>
        </p:txBody>
      </p:sp>
      <p:sp>
        <p:nvSpPr>
          <p:cNvPr id="3" name="Text 1"/>
          <p:cNvSpPr/>
          <p:nvPr/>
        </p:nvSpPr>
        <p:spPr>
          <a:xfrm>
            <a:off x="793790" y="429339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To achieve stationarity using Dicky Fuller test with a p-value of less than 0.05.</a:t>
            </a:r>
            <a:endParaRPr lang="en-US" sz="1750" dirty="0"/>
          </a:p>
        </p:txBody>
      </p:sp>
      <p:sp>
        <p:nvSpPr>
          <p:cNvPr id="4" name="Text 2"/>
          <p:cNvSpPr/>
          <p:nvPr/>
        </p:nvSpPr>
        <p:spPr>
          <a:xfrm>
            <a:off x="793790" y="473559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To achieve a forecasting model with RMSE and MAE &lt; One Million Shillings a day.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24495"/>
            <a:ext cx="6136958" cy="708779"/>
          </a:xfrm>
          <a:prstGeom prst="rect">
            <a:avLst/>
          </a:prstGeom>
          <a:noFill/>
          <a:ln/>
        </p:spPr>
        <p:txBody>
          <a:bodyPr wrap="none" lIns="0" tIns="0" rIns="0" bIns="0" rtlCol="0" anchor="t"/>
          <a:lstStyle/>
          <a:p>
            <a:pPr algn="l" indent="0" marL="0">
              <a:lnSpc>
                <a:spcPts val="5550"/>
              </a:lnSpc>
              <a:buNone/>
            </a:pPr>
            <a:r>
              <a:rPr lang="en-US" sz="4450" b="1" u="sng" dirty="0">
                <a:solidFill>
                  <a:srgbClr val="F0F4F1"/>
                </a:solidFill>
                <a:latin typeface="Syne Extra Bold" pitchFamily="34" charset="0"/>
                <a:ea typeface="Syne Extra Bold" pitchFamily="34" charset="-122"/>
                <a:cs typeface="Syne Extra Bold" pitchFamily="34" charset="-120"/>
              </a:rPr>
              <a:t>Stakeholders </a:t>
            </a:r>
            <a:endParaRPr lang="en-US" sz="4450" dirty="0"/>
          </a:p>
        </p:txBody>
      </p:sp>
      <p:sp>
        <p:nvSpPr>
          <p:cNvPr id="4" name="Shape 1"/>
          <p:cNvSpPr/>
          <p:nvPr/>
        </p:nvSpPr>
        <p:spPr>
          <a:xfrm>
            <a:off x="6280190" y="1773436"/>
            <a:ext cx="7556421" cy="5731669"/>
          </a:xfrm>
          <a:prstGeom prst="roundRect">
            <a:avLst>
              <a:gd name="adj" fmla="val 1662"/>
            </a:avLst>
          </a:prstGeom>
          <a:noFill/>
          <a:ln w="7620">
            <a:solidFill>
              <a:srgbClr val="FFFFFF">
                <a:alpha val="24000"/>
              </a:srgbClr>
            </a:solidFill>
            <a:prstDash val="solid"/>
          </a:ln>
        </p:spPr>
      </p:sp>
      <p:sp>
        <p:nvSpPr>
          <p:cNvPr id="5" name="Shape 2"/>
          <p:cNvSpPr/>
          <p:nvPr/>
        </p:nvSpPr>
        <p:spPr>
          <a:xfrm>
            <a:off x="6287810" y="1781056"/>
            <a:ext cx="7541181" cy="650319"/>
          </a:xfrm>
          <a:prstGeom prst="rect">
            <a:avLst/>
          </a:prstGeom>
          <a:solidFill>
            <a:srgbClr val="FFFFFF">
              <a:alpha val="4000"/>
            </a:srgbClr>
          </a:solidFill>
          <a:ln/>
        </p:spPr>
      </p:sp>
      <p:sp>
        <p:nvSpPr>
          <p:cNvPr id="6" name="Text 3"/>
          <p:cNvSpPr/>
          <p:nvPr/>
        </p:nvSpPr>
        <p:spPr>
          <a:xfrm>
            <a:off x="6514624" y="1924764"/>
            <a:ext cx="3313152" cy="362903"/>
          </a:xfrm>
          <a:prstGeom prst="rect">
            <a:avLst/>
          </a:prstGeom>
          <a:noFill/>
          <a:ln/>
        </p:spPr>
        <p:txBody>
          <a:bodyPr wrap="none" lIns="0" tIns="0" rIns="0" bIns="0" rtlCol="0" anchor="t"/>
          <a:lstStyle/>
          <a:p>
            <a:pPr algn="l" indent="0" marL="0">
              <a:lnSpc>
                <a:spcPts val="2850"/>
              </a:lnSpc>
              <a:buNone/>
            </a:pPr>
            <a:r>
              <a:rPr lang="en-US" sz="1750" b="1" u="sng" dirty="0">
                <a:solidFill>
                  <a:srgbClr val="FFFFFF"/>
                </a:solidFill>
                <a:latin typeface="Syne" pitchFamily="34" charset="0"/>
                <a:ea typeface="Syne" pitchFamily="34" charset="-122"/>
                <a:cs typeface="Syne" pitchFamily="34" charset="-120"/>
              </a:rPr>
              <a:t>Audience</a:t>
            </a:r>
            <a:endParaRPr lang="en-US" sz="1750" dirty="0"/>
          </a:p>
        </p:txBody>
      </p:sp>
      <p:sp>
        <p:nvSpPr>
          <p:cNvPr id="7" name="Text 4"/>
          <p:cNvSpPr/>
          <p:nvPr/>
        </p:nvSpPr>
        <p:spPr>
          <a:xfrm>
            <a:off x="10289024" y="1924764"/>
            <a:ext cx="3313152" cy="362903"/>
          </a:xfrm>
          <a:prstGeom prst="rect">
            <a:avLst/>
          </a:prstGeom>
          <a:noFill/>
          <a:ln/>
        </p:spPr>
        <p:txBody>
          <a:bodyPr wrap="none" lIns="0" tIns="0" rIns="0" bIns="0" rtlCol="0" anchor="t"/>
          <a:lstStyle/>
          <a:p>
            <a:pPr algn="l" indent="0" marL="0">
              <a:lnSpc>
                <a:spcPts val="2850"/>
              </a:lnSpc>
              <a:buNone/>
            </a:pPr>
            <a:r>
              <a:rPr lang="en-US" sz="1750" b="1" u="sng" dirty="0">
                <a:solidFill>
                  <a:srgbClr val="FFFFFF"/>
                </a:solidFill>
                <a:latin typeface="Syne" pitchFamily="34" charset="0"/>
                <a:ea typeface="Syne" pitchFamily="34" charset="-122"/>
                <a:cs typeface="Syne" pitchFamily="34" charset="-120"/>
              </a:rPr>
              <a:t>Gains / Benefits</a:t>
            </a:r>
            <a:endParaRPr lang="en-US" sz="1750" dirty="0"/>
          </a:p>
        </p:txBody>
      </p:sp>
      <p:sp>
        <p:nvSpPr>
          <p:cNvPr id="8" name="Shape 5"/>
          <p:cNvSpPr/>
          <p:nvPr/>
        </p:nvSpPr>
        <p:spPr>
          <a:xfrm>
            <a:off x="6287810" y="2431375"/>
            <a:ext cx="7541181" cy="1013222"/>
          </a:xfrm>
          <a:prstGeom prst="rect">
            <a:avLst/>
          </a:prstGeom>
          <a:solidFill>
            <a:srgbClr val="000000">
              <a:alpha val="4000"/>
            </a:srgbClr>
          </a:solidFill>
          <a:ln/>
        </p:spPr>
      </p:sp>
      <p:sp>
        <p:nvSpPr>
          <p:cNvPr id="9" name="Text 6"/>
          <p:cNvSpPr/>
          <p:nvPr/>
        </p:nvSpPr>
        <p:spPr>
          <a:xfrm>
            <a:off x="6514624" y="2575084"/>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Oraimo Management Team</a:t>
            </a:r>
            <a:endParaRPr lang="en-US" sz="1750" dirty="0"/>
          </a:p>
        </p:txBody>
      </p:sp>
      <p:sp>
        <p:nvSpPr>
          <p:cNvPr id="10" name="Text 7"/>
          <p:cNvSpPr/>
          <p:nvPr/>
        </p:nvSpPr>
        <p:spPr>
          <a:xfrm>
            <a:off x="10289024" y="2575084"/>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Strategic planning and informed decisions</a:t>
            </a:r>
            <a:endParaRPr lang="en-US" sz="1750" dirty="0"/>
          </a:p>
        </p:txBody>
      </p:sp>
      <p:sp>
        <p:nvSpPr>
          <p:cNvPr id="11" name="Shape 8"/>
          <p:cNvSpPr/>
          <p:nvPr/>
        </p:nvSpPr>
        <p:spPr>
          <a:xfrm>
            <a:off x="6287810" y="3444597"/>
            <a:ext cx="7541181" cy="1013222"/>
          </a:xfrm>
          <a:prstGeom prst="rect">
            <a:avLst/>
          </a:prstGeom>
          <a:solidFill>
            <a:srgbClr val="FFFFFF">
              <a:alpha val="4000"/>
            </a:srgbClr>
          </a:solidFill>
          <a:ln/>
        </p:spPr>
      </p:sp>
      <p:sp>
        <p:nvSpPr>
          <p:cNvPr id="12" name="Text 9"/>
          <p:cNvSpPr/>
          <p:nvPr/>
        </p:nvSpPr>
        <p:spPr>
          <a:xfrm>
            <a:off x="6514624" y="3588306"/>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Sales Team</a:t>
            </a:r>
            <a:endParaRPr lang="en-US" sz="1750" dirty="0"/>
          </a:p>
        </p:txBody>
      </p:sp>
      <p:sp>
        <p:nvSpPr>
          <p:cNvPr id="13" name="Text 10"/>
          <p:cNvSpPr/>
          <p:nvPr/>
        </p:nvSpPr>
        <p:spPr>
          <a:xfrm>
            <a:off x="10289024" y="3588306"/>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Aligned sales targets with revenue forecasts</a:t>
            </a:r>
            <a:endParaRPr lang="en-US" sz="1750" dirty="0"/>
          </a:p>
        </p:txBody>
      </p:sp>
      <p:sp>
        <p:nvSpPr>
          <p:cNvPr id="14" name="Shape 11"/>
          <p:cNvSpPr/>
          <p:nvPr/>
        </p:nvSpPr>
        <p:spPr>
          <a:xfrm>
            <a:off x="6287810" y="4457819"/>
            <a:ext cx="7541181" cy="1013222"/>
          </a:xfrm>
          <a:prstGeom prst="rect">
            <a:avLst/>
          </a:prstGeom>
          <a:solidFill>
            <a:srgbClr val="000000">
              <a:alpha val="4000"/>
            </a:srgbClr>
          </a:solidFill>
          <a:ln/>
        </p:spPr>
      </p:sp>
      <p:sp>
        <p:nvSpPr>
          <p:cNvPr id="15" name="Text 12"/>
          <p:cNvSpPr/>
          <p:nvPr/>
        </p:nvSpPr>
        <p:spPr>
          <a:xfrm>
            <a:off x="6514624" y="4601528"/>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Finance Team</a:t>
            </a:r>
            <a:endParaRPr lang="en-US" sz="1750" dirty="0"/>
          </a:p>
        </p:txBody>
      </p:sp>
      <p:sp>
        <p:nvSpPr>
          <p:cNvPr id="16" name="Text 13"/>
          <p:cNvSpPr/>
          <p:nvPr/>
        </p:nvSpPr>
        <p:spPr>
          <a:xfrm>
            <a:off x="10289024" y="4601528"/>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Accurate budgeting and cash flow management</a:t>
            </a:r>
            <a:endParaRPr lang="en-US" sz="1750" dirty="0"/>
          </a:p>
        </p:txBody>
      </p:sp>
      <p:sp>
        <p:nvSpPr>
          <p:cNvPr id="17" name="Shape 14"/>
          <p:cNvSpPr/>
          <p:nvPr/>
        </p:nvSpPr>
        <p:spPr>
          <a:xfrm>
            <a:off x="6287810" y="5471041"/>
            <a:ext cx="7541181" cy="1013222"/>
          </a:xfrm>
          <a:prstGeom prst="rect">
            <a:avLst/>
          </a:prstGeom>
          <a:solidFill>
            <a:srgbClr val="FFFFFF">
              <a:alpha val="4000"/>
            </a:srgbClr>
          </a:solidFill>
          <a:ln/>
        </p:spPr>
      </p:sp>
      <p:sp>
        <p:nvSpPr>
          <p:cNvPr id="18" name="Text 15"/>
          <p:cNvSpPr/>
          <p:nvPr/>
        </p:nvSpPr>
        <p:spPr>
          <a:xfrm>
            <a:off x="6514624" y="5614749"/>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Retailers &amp; Shop Managers</a:t>
            </a:r>
            <a:endParaRPr lang="en-US" sz="1750" dirty="0"/>
          </a:p>
        </p:txBody>
      </p:sp>
      <p:sp>
        <p:nvSpPr>
          <p:cNvPr id="19" name="Text 16"/>
          <p:cNvSpPr/>
          <p:nvPr/>
        </p:nvSpPr>
        <p:spPr>
          <a:xfrm>
            <a:off x="10289024" y="5614749"/>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Optimized stock for demand surges</a:t>
            </a:r>
            <a:endParaRPr lang="en-US" sz="1750" dirty="0"/>
          </a:p>
        </p:txBody>
      </p:sp>
      <p:sp>
        <p:nvSpPr>
          <p:cNvPr id="20" name="Shape 17"/>
          <p:cNvSpPr/>
          <p:nvPr/>
        </p:nvSpPr>
        <p:spPr>
          <a:xfrm>
            <a:off x="6287810" y="6484263"/>
            <a:ext cx="7541181" cy="1013222"/>
          </a:xfrm>
          <a:prstGeom prst="rect">
            <a:avLst/>
          </a:prstGeom>
          <a:solidFill>
            <a:srgbClr val="000000">
              <a:alpha val="4000"/>
            </a:srgbClr>
          </a:solidFill>
          <a:ln/>
        </p:spPr>
      </p:sp>
      <p:sp>
        <p:nvSpPr>
          <p:cNvPr id="21" name="Text 18"/>
          <p:cNvSpPr/>
          <p:nvPr/>
        </p:nvSpPr>
        <p:spPr>
          <a:xfrm>
            <a:off x="6514624" y="662797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Data &amp; Business Analysts</a:t>
            </a:r>
            <a:endParaRPr lang="en-US" sz="1750" dirty="0"/>
          </a:p>
        </p:txBody>
      </p:sp>
      <p:sp>
        <p:nvSpPr>
          <p:cNvPr id="22" name="Text 19"/>
          <p:cNvSpPr/>
          <p:nvPr/>
        </p:nvSpPr>
        <p:spPr>
          <a:xfrm>
            <a:off x="10289024" y="6627971"/>
            <a:ext cx="3313152"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Model development and monitoring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598688" y="706993"/>
            <a:ext cx="6748105" cy="6815614"/>
          </a:xfrm>
          <a:prstGeom prst="rect">
            <a:avLst/>
          </a:prstGeom>
        </p:spPr>
      </p:pic>
      <p:sp>
        <p:nvSpPr>
          <p:cNvPr id="3" name="Text 0"/>
          <p:cNvSpPr/>
          <p:nvPr/>
        </p:nvSpPr>
        <p:spPr>
          <a:xfrm>
            <a:off x="793790" y="3340775"/>
            <a:ext cx="4536519" cy="566976"/>
          </a:xfrm>
          <a:prstGeom prst="rect">
            <a:avLst/>
          </a:prstGeom>
          <a:noFill/>
          <a:ln/>
        </p:spPr>
        <p:txBody>
          <a:bodyPr wrap="none" lIns="0" tIns="0" rIns="0" bIns="0" rtlCol="0" anchor="t"/>
          <a:lstStyle/>
          <a:p>
            <a:pPr algn="l" indent="0" marL="0">
              <a:lnSpc>
                <a:spcPts val="4450"/>
              </a:lnSpc>
              <a:buNone/>
            </a:pPr>
            <a:r>
              <a:rPr lang="en-US" sz="3550" b="1" u="sng" dirty="0">
                <a:solidFill>
                  <a:srgbClr val="F0F4F1"/>
                </a:solidFill>
                <a:latin typeface="Syne Extra Bold" pitchFamily="34" charset="0"/>
                <a:ea typeface="Syne Extra Bold" pitchFamily="34" charset="-122"/>
                <a:cs typeface="Syne Extra Bold" pitchFamily="34" charset="-120"/>
              </a:rPr>
              <a:t>Approach</a:t>
            </a:r>
            <a:endParaRPr lang="en-US" sz="3550" dirty="0"/>
          </a:p>
        </p:txBody>
      </p:sp>
      <p:sp>
        <p:nvSpPr>
          <p:cNvPr id="4" name="Text 1"/>
          <p:cNvSpPr/>
          <p:nvPr/>
        </p:nvSpPr>
        <p:spPr>
          <a:xfrm>
            <a:off x="793790" y="4162901"/>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We applied a streamlined methodology using time series forecasting techniques tailored for Oraimo's sales data.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607" y="2581632"/>
            <a:ext cx="4919186" cy="3066336"/>
          </a:xfrm>
          <a:prstGeom prst="rect">
            <a:avLst/>
          </a:prstGeom>
        </p:spPr>
      </p:pic>
      <p:sp>
        <p:nvSpPr>
          <p:cNvPr id="4" name="Text 0"/>
          <p:cNvSpPr/>
          <p:nvPr/>
        </p:nvSpPr>
        <p:spPr>
          <a:xfrm>
            <a:off x="793790" y="1220153"/>
            <a:ext cx="7556421" cy="850583"/>
          </a:xfrm>
          <a:prstGeom prst="rect">
            <a:avLst/>
          </a:prstGeom>
          <a:noFill/>
          <a:ln/>
        </p:spPr>
        <p:txBody>
          <a:bodyPr wrap="square" lIns="0" tIns="0" rIns="0" bIns="0" rtlCol="0" anchor="t"/>
          <a:lstStyle/>
          <a:p>
            <a:pPr algn="l" indent="0" marL="0">
              <a:lnSpc>
                <a:spcPts val="3300"/>
              </a:lnSpc>
              <a:buNone/>
            </a:pPr>
            <a:r>
              <a:rPr lang="en-US" sz="2650" b="1" u="sng" dirty="0">
                <a:solidFill>
                  <a:srgbClr val="F0F4F1"/>
                </a:solidFill>
                <a:latin typeface="Syne Extra Bold" pitchFamily="34" charset="0"/>
                <a:ea typeface="Syne Extra Bold" pitchFamily="34" charset="-122"/>
                <a:cs typeface="Syne Extra Bold" pitchFamily="34" charset="-120"/>
              </a:rPr>
              <a:t>Data Understanding and Preparation</a:t>
            </a:r>
            <a:endParaRPr lang="en-US" sz="2650" dirty="0"/>
          </a:p>
        </p:txBody>
      </p:sp>
      <p:sp>
        <p:nvSpPr>
          <p:cNvPr id="5" name="Shape 1"/>
          <p:cNvSpPr/>
          <p:nvPr/>
        </p:nvSpPr>
        <p:spPr>
          <a:xfrm>
            <a:off x="793790" y="2325886"/>
            <a:ext cx="170021" cy="853321"/>
          </a:xfrm>
          <a:prstGeom prst="roundRect">
            <a:avLst>
              <a:gd name="adj" fmla="val 56033"/>
            </a:avLst>
          </a:prstGeom>
          <a:solidFill>
            <a:srgbClr val="547808"/>
          </a:solidFill>
          <a:ln w="7620">
            <a:solidFill>
              <a:srgbClr val="6D9121"/>
            </a:solidFill>
            <a:prstDash val="solid"/>
          </a:ln>
        </p:spPr>
      </p:sp>
      <p:sp>
        <p:nvSpPr>
          <p:cNvPr id="6" name="Text 2"/>
          <p:cNvSpPr/>
          <p:nvPr/>
        </p:nvSpPr>
        <p:spPr>
          <a:xfrm>
            <a:off x="1303973" y="232588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Data Source</a:t>
            </a:r>
            <a:endParaRPr lang="en-US" sz="2200" dirty="0"/>
          </a:p>
        </p:txBody>
      </p:sp>
      <p:sp>
        <p:nvSpPr>
          <p:cNvPr id="7" name="Text 3"/>
          <p:cNvSpPr/>
          <p:nvPr/>
        </p:nvSpPr>
        <p:spPr>
          <a:xfrm>
            <a:off x="1303973" y="2816304"/>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Models are based on the Oraimo sales dataset from DataVerse</a:t>
            </a:r>
            <a:endParaRPr lang="en-US" sz="1750" dirty="0"/>
          </a:p>
        </p:txBody>
      </p:sp>
      <p:sp>
        <p:nvSpPr>
          <p:cNvPr id="8" name="Shape 4"/>
          <p:cNvSpPr/>
          <p:nvPr/>
        </p:nvSpPr>
        <p:spPr>
          <a:xfrm>
            <a:off x="1133951" y="3406021"/>
            <a:ext cx="170021" cy="853321"/>
          </a:xfrm>
          <a:prstGeom prst="roundRect">
            <a:avLst>
              <a:gd name="adj" fmla="val 56033"/>
            </a:avLst>
          </a:prstGeom>
          <a:solidFill>
            <a:srgbClr val="547808"/>
          </a:solidFill>
          <a:ln w="7620">
            <a:solidFill>
              <a:srgbClr val="6D9121"/>
            </a:solidFill>
            <a:prstDash val="solid"/>
          </a:ln>
        </p:spPr>
      </p:sp>
      <p:sp>
        <p:nvSpPr>
          <p:cNvPr id="9" name="Text 5"/>
          <p:cNvSpPr/>
          <p:nvPr/>
        </p:nvSpPr>
        <p:spPr>
          <a:xfrm>
            <a:off x="1644134" y="3406021"/>
            <a:ext cx="4053126"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Dataset Overview</a:t>
            </a:r>
            <a:endParaRPr lang="en-US" sz="2200" dirty="0"/>
          </a:p>
        </p:txBody>
      </p:sp>
      <p:sp>
        <p:nvSpPr>
          <p:cNvPr id="10" name="Text 6"/>
          <p:cNvSpPr/>
          <p:nvPr/>
        </p:nvSpPr>
        <p:spPr>
          <a:xfrm>
            <a:off x="1644134" y="3896439"/>
            <a:ext cx="6706076"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19,802 sales records from January to October 2024.</a:t>
            </a:r>
            <a:endParaRPr lang="en-US" sz="1750" dirty="0"/>
          </a:p>
        </p:txBody>
      </p:sp>
      <p:sp>
        <p:nvSpPr>
          <p:cNvPr id="11" name="Shape 7"/>
          <p:cNvSpPr/>
          <p:nvPr/>
        </p:nvSpPr>
        <p:spPr>
          <a:xfrm>
            <a:off x="1474232" y="4486156"/>
            <a:ext cx="170021" cy="1216223"/>
          </a:xfrm>
          <a:prstGeom prst="roundRect">
            <a:avLst>
              <a:gd name="adj" fmla="val 56033"/>
            </a:avLst>
          </a:prstGeom>
          <a:solidFill>
            <a:srgbClr val="547808"/>
          </a:solidFill>
          <a:ln w="7620">
            <a:solidFill>
              <a:srgbClr val="6D9121"/>
            </a:solidFill>
            <a:prstDash val="solid"/>
          </a:ln>
        </p:spPr>
      </p:sp>
      <p:sp>
        <p:nvSpPr>
          <p:cNvPr id="12" name="Text 8"/>
          <p:cNvSpPr/>
          <p:nvPr/>
        </p:nvSpPr>
        <p:spPr>
          <a:xfrm>
            <a:off x="1984415" y="4486156"/>
            <a:ext cx="3238381"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Data Cleaning</a:t>
            </a:r>
            <a:endParaRPr lang="en-US" sz="2200" dirty="0"/>
          </a:p>
        </p:txBody>
      </p:sp>
      <p:sp>
        <p:nvSpPr>
          <p:cNvPr id="13" name="Text 9"/>
          <p:cNvSpPr/>
          <p:nvPr/>
        </p:nvSpPr>
        <p:spPr>
          <a:xfrm>
            <a:off x="1984415" y="4976574"/>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Handled missing, duplicates, standardized columns, and indexed by date.</a:t>
            </a:r>
            <a:endParaRPr lang="en-US" sz="1750" dirty="0"/>
          </a:p>
        </p:txBody>
      </p:sp>
      <p:sp>
        <p:nvSpPr>
          <p:cNvPr id="14" name="Shape 10"/>
          <p:cNvSpPr/>
          <p:nvPr/>
        </p:nvSpPr>
        <p:spPr>
          <a:xfrm>
            <a:off x="1814513" y="5929193"/>
            <a:ext cx="170021" cy="853321"/>
          </a:xfrm>
          <a:prstGeom prst="roundRect">
            <a:avLst>
              <a:gd name="adj" fmla="val 56033"/>
            </a:avLst>
          </a:prstGeom>
          <a:solidFill>
            <a:srgbClr val="547808"/>
          </a:solidFill>
          <a:ln w="7620">
            <a:solidFill>
              <a:srgbClr val="6D9121"/>
            </a:solidFill>
            <a:prstDash val="solid"/>
          </a:ln>
        </p:spPr>
      </p:sp>
      <p:sp>
        <p:nvSpPr>
          <p:cNvPr id="15" name="Text 11"/>
          <p:cNvSpPr/>
          <p:nvPr/>
        </p:nvSpPr>
        <p:spPr>
          <a:xfrm>
            <a:off x="2324695" y="5929193"/>
            <a:ext cx="3894653"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Data preparation</a:t>
            </a:r>
            <a:endParaRPr lang="en-US" sz="2200" dirty="0"/>
          </a:p>
        </p:txBody>
      </p:sp>
      <p:sp>
        <p:nvSpPr>
          <p:cNvPr id="16" name="Text 12"/>
          <p:cNvSpPr/>
          <p:nvPr/>
        </p:nvSpPr>
        <p:spPr>
          <a:xfrm>
            <a:off x="2324695" y="6419612"/>
            <a:ext cx="6025515"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Grouped products into five categories for analysis.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2025-05-12T11:04:00Z</dcterms:created>
  <dcterms:modified xsi:type="dcterms:W3CDTF">2025-05-12T11:04:00Z</dcterms:modified>
</cp:coreProperties>
</file>